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  <p:sldId id="266" r:id="rId9"/>
    <p:sldId id="267" r:id="rId10"/>
    <p:sldId id="265" r:id="rId11"/>
    <p:sldId id="268" r:id="rId12"/>
    <p:sldId id="269" r:id="rId13"/>
    <p:sldId id="270" r:id="rId14"/>
    <p:sldId id="271" r:id="rId15"/>
    <p:sldId id="273" r:id="rId16"/>
    <p:sldId id="272" r:id="rId17"/>
    <p:sldId id="277" r:id="rId18"/>
    <p:sldId id="274" r:id="rId19"/>
    <p:sldId id="275" r:id="rId20"/>
    <p:sldId id="276" r:id="rId21"/>
    <p:sldId id="280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>
      <p:cViewPr>
        <p:scale>
          <a:sx n="77" d="100"/>
          <a:sy n="77" d="100"/>
        </p:scale>
        <p:origin x="-120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E1156B-CB4D-4B05-BADC-6B3F0CEC2383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6F65A2E-B75F-4257-A516-E34B283003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Subject-Verb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  <a:ln w="28575">
            <a:solidFill>
              <a:srgbClr val="00B0F0"/>
            </a:solidFill>
          </a:ln>
          <a:effectLst>
            <a:glow rad="139700">
              <a:srgbClr val="00B0F0">
                <a:alpha val="4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1. A black cat (bring, brings) bad luck, according to an old superstition.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</a:t>
            </a:r>
            <a:r>
              <a:rPr lang="en-US" dirty="0"/>
              <a:t>. Young children often (protest, protests) when bedtime (roll, rolls) around.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</a:t>
            </a:r>
            <a:r>
              <a:rPr lang="en-US" dirty="0"/>
              <a:t>. My thoughts often (become, becomes) confused when I sit down to write an essay.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4. </a:t>
            </a:r>
            <a:r>
              <a:rPr lang="en-US" dirty="0"/>
              <a:t>When it is hot and humid, my clothes (stick, sticks) to me.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5</a:t>
            </a:r>
            <a:r>
              <a:rPr lang="en-US" dirty="0"/>
              <a:t>. A person (need, needs) to set goals if he or she wants to succeed.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2 – Easy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89086" y="1168401"/>
            <a:ext cx="10668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22486" y="2322285"/>
            <a:ext cx="10668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41486" y="3429000"/>
            <a:ext cx="1335314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4572000"/>
            <a:ext cx="8382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26229" y="5715000"/>
            <a:ext cx="1088571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2743200"/>
            <a:ext cx="762000" cy="252825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5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69473"/>
            <a:ext cx="8839200" cy="6096000"/>
          </a:xfrm>
          <a:ln w="28575">
            <a:solidFill>
              <a:srgbClr val="00B0F0"/>
            </a:solidFill>
          </a:ln>
          <a:effectLst>
            <a:glow rad="139700">
              <a:srgbClr val="00B0F0">
                <a:alpha val="4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6</a:t>
            </a:r>
            <a:r>
              <a:rPr lang="en-US" dirty="0"/>
              <a:t>. The damages (were, was) not serious, but the cost of repairs was over a </a:t>
            </a:r>
            <a:r>
              <a:rPr lang="en-US" dirty="0" smtClean="0"/>
              <a:t>thousand dollars</a:t>
            </a:r>
            <a:r>
              <a:rPr lang="en-US" dirty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7</a:t>
            </a:r>
            <a:r>
              <a:rPr lang="en-US" dirty="0"/>
              <a:t>. My head (feel, feels) as if it is about to burst.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8</a:t>
            </a:r>
            <a:r>
              <a:rPr lang="en-US" dirty="0"/>
              <a:t>. Joseph (have, has) two sisters, one brother, and several pets.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9</a:t>
            </a:r>
            <a:r>
              <a:rPr lang="en-US" dirty="0"/>
              <a:t>. When a tree (fall, falls) in a forest and no one is present, does it make a sound?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10</a:t>
            </a:r>
            <a:r>
              <a:rPr lang="en-US" dirty="0"/>
              <a:t>. The food containers (is, are) stacked in the lower </a:t>
            </a:r>
            <a:r>
              <a:rPr lang="en-US" dirty="0" smtClean="0"/>
              <a:t>cabinet.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11</a:t>
            </a:r>
            <a:r>
              <a:rPr lang="en-US" dirty="0"/>
              <a:t>. Mothers (like, likes) to see their children grow into independent adults.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12</a:t>
            </a:r>
            <a:r>
              <a:rPr lang="en-US" dirty="0"/>
              <a:t>. My brother (work, works) at the Baptist Hospital as a physical therapist.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2 – Easy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54515" y="462216"/>
            <a:ext cx="914400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34343" y="1524000"/>
            <a:ext cx="71845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6244" y="2235200"/>
            <a:ext cx="66765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60915" y="3000829"/>
            <a:ext cx="620485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18857" y="3962400"/>
            <a:ext cx="544285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5000" y="4724400"/>
            <a:ext cx="544285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96772" y="5852885"/>
            <a:ext cx="918028" cy="333829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69473"/>
            <a:ext cx="8839200" cy="6096000"/>
          </a:xfrm>
          <a:ln w="28575">
            <a:solidFill>
              <a:srgbClr val="00B0F0"/>
            </a:solidFill>
          </a:ln>
          <a:effectLst>
            <a:glow rad="139700">
              <a:srgbClr val="00B0F0">
                <a:alpha val="4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13</a:t>
            </a:r>
            <a:r>
              <a:rPr lang="en-US" dirty="0"/>
              <a:t>. The little girl (have, has) a beautiful smile, even though her two front teeth (are, </a:t>
            </a:r>
            <a:r>
              <a:rPr lang="en-US" dirty="0" smtClean="0"/>
              <a:t>is) missing.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14</a:t>
            </a:r>
            <a:r>
              <a:rPr lang="en-US" dirty="0"/>
              <a:t>. A kitten (open, opens) its eyes when it is about ten days old.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15</a:t>
            </a:r>
            <a:r>
              <a:rPr lang="en-US" dirty="0"/>
              <a:t>. Some boys (pitch, pitches) with one hand and (bat, bats) with another.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2 – Easy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54185" y="489004"/>
            <a:ext cx="685800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93571" y="1752600"/>
            <a:ext cx="1121229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09157" y="2924629"/>
            <a:ext cx="96882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98928" y="895405"/>
            <a:ext cx="685800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96200" y="3048000"/>
            <a:ext cx="96882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69472"/>
            <a:ext cx="8839200" cy="6388527"/>
          </a:xfrm>
          <a:ln w="28575">
            <a:solidFill>
              <a:srgbClr val="00B0F0"/>
            </a:solidFill>
          </a:ln>
          <a:effectLst>
            <a:glow rad="139700">
              <a:srgbClr val="00B0F0">
                <a:alpha val="4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/>
              <a:t>Exercise Two: </a:t>
            </a:r>
            <a:r>
              <a:rPr lang="en-US" dirty="0"/>
              <a:t>In each sentence below, circle the verb that agrees with its </a:t>
            </a:r>
            <a:r>
              <a:rPr lang="en-US" dirty="0" smtClean="0"/>
              <a:t>subject, underline the subject.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1. Marvin’s excuses for not having completed his research paper (bore, bores) me.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</a:t>
            </a:r>
            <a:r>
              <a:rPr lang="en-US" dirty="0"/>
              <a:t>. Speeding in restricted zones, especially those near schools, (endanger, </a:t>
            </a:r>
            <a:r>
              <a:rPr lang="en-US" dirty="0" smtClean="0"/>
              <a:t>endangers) lives.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3</a:t>
            </a:r>
            <a:r>
              <a:rPr lang="en-US" dirty="0"/>
              <a:t>. One computer for two or three students (seem, seems) </a:t>
            </a:r>
            <a:r>
              <a:rPr lang="en-US" dirty="0" smtClean="0"/>
              <a:t>inadequate.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4</a:t>
            </a:r>
            <a:r>
              <a:rPr lang="en-US" dirty="0"/>
              <a:t>. The popularity of violent movies (reflect, reflects) the values of our society.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5</a:t>
            </a:r>
            <a:r>
              <a:rPr lang="en-US" dirty="0"/>
              <a:t>. Honeydews, one of the favorite melons of consumers, (taste, tastes) clean and sweet.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2 – Easy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828800"/>
            <a:ext cx="2057400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295400" y="1828800"/>
            <a:ext cx="685800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2895600"/>
            <a:ext cx="1219200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908628" y="2895600"/>
            <a:ext cx="1520371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" y="3886200"/>
            <a:ext cx="1828800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912430" y="3650340"/>
            <a:ext cx="990600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56054" y="4953000"/>
            <a:ext cx="1828800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172200" y="4648201"/>
            <a:ext cx="990600" cy="304799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81000" y="6019800"/>
            <a:ext cx="1828800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903030" y="5715001"/>
            <a:ext cx="990600" cy="304799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69472"/>
            <a:ext cx="8839200" cy="6388527"/>
          </a:xfrm>
          <a:ln w="28575">
            <a:solidFill>
              <a:srgbClr val="00B0F0"/>
            </a:solidFill>
          </a:ln>
          <a:effectLst>
            <a:glow rad="139700">
              <a:srgbClr val="00B0F0">
                <a:alpha val="4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/>
              <a:t>6. Coaches who are disciplined and who demand discipline from their players </a:t>
            </a:r>
            <a:r>
              <a:rPr lang="en-US" dirty="0" smtClean="0"/>
              <a:t>usually (have</a:t>
            </a:r>
            <a:r>
              <a:rPr lang="en-US" dirty="0"/>
              <a:t>, has) winning teams.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7</a:t>
            </a:r>
            <a:r>
              <a:rPr lang="en-US" dirty="0"/>
              <a:t>. The annual sales of video games in the United States probably (exceed, exceeds) </a:t>
            </a:r>
            <a:r>
              <a:rPr lang="en-US" dirty="0" err="1" smtClean="0"/>
              <a:t>abillion</a:t>
            </a:r>
            <a:r>
              <a:rPr lang="en-US" dirty="0" smtClean="0"/>
              <a:t> </a:t>
            </a:r>
            <a:r>
              <a:rPr lang="en-US" dirty="0"/>
              <a:t>dollars.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8</a:t>
            </a:r>
            <a:r>
              <a:rPr lang="en-US" dirty="0"/>
              <a:t>. Small amounts of tar and nicotine (damage, damages) the health of smokers.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9</a:t>
            </a:r>
            <a:r>
              <a:rPr lang="en-US" dirty="0"/>
              <a:t>. Fiberglass, often used as an insulating material in homes, (cause, causes) </a:t>
            </a:r>
            <a:r>
              <a:rPr lang="en-US" dirty="0" smtClean="0"/>
              <a:t>allergic reactions </a:t>
            </a:r>
            <a:r>
              <a:rPr lang="en-US" dirty="0"/>
              <a:t>in some people.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10</a:t>
            </a:r>
            <a:r>
              <a:rPr lang="en-US" dirty="0"/>
              <a:t>. The women riding in the back seat of the car (was, were) not injured in the accident.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11</a:t>
            </a:r>
            <a:r>
              <a:rPr lang="en-US" dirty="0"/>
              <a:t>. Animals which sleep in the day and are active at night (have, has) good night vision.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12</a:t>
            </a:r>
            <a:r>
              <a:rPr lang="en-US" dirty="0"/>
              <a:t>. The students waiting in line for tickets to the concert (expect, expects) to get </a:t>
            </a:r>
            <a:r>
              <a:rPr lang="en-US" dirty="0" smtClean="0"/>
              <a:t>good seats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2 – Easy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762000"/>
            <a:ext cx="1219200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733800" y="762000"/>
            <a:ext cx="838200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61143" y="1676400"/>
            <a:ext cx="1507670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678215" y="1676400"/>
            <a:ext cx="1141186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" y="2652584"/>
            <a:ext cx="2051958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339443" y="2300513"/>
            <a:ext cx="1182915" cy="406401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420008" y="3581400"/>
            <a:ext cx="1408792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419678" y="3581400"/>
            <a:ext cx="990600" cy="304799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219200" y="4495800"/>
            <a:ext cx="1029608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574642" y="4191001"/>
            <a:ext cx="990600" cy="457199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704396" y="5486400"/>
            <a:ext cx="1029608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28600" y="5468257"/>
            <a:ext cx="990600" cy="322943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19200" y="6400800"/>
            <a:ext cx="1029608" cy="0"/>
          </a:xfrm>
          <a:prstGeom prst="line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81000" y="6400800"/>
            <a:ext cx="990600" cy="322943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3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4397188" y="2438400"/>
            <a:ext cx="4495801" cy="3581400"/>
          </a:xfrm>
          <a:prstGeom prst="irregularSeal2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Begin Medium Tutorial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2017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550"/>
            <a:ext cx="7024744" cy="789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Delayed Subjects 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Often, the subject of a sentence will come after the verb. A simple way to identify the subject </a:t>
            </a:r>
            <a:r>
              <a:rPr lang="en-US" dirty="0" smtClean="0"/>
              <a:t>is as </a:t>
            </a:r>
            <a:r>
              <a:rPr lang="en-US" dirty="0"/>
              <a:t>follows: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First identify the verb</a:t>
            </a:r>
          </a:p>
          <a:p>
            <a:pPr marL="6858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/>
              <a:t>Then ask the question "</a:t>
            </a:r>
            <a:r>
              <a:rPr lang="en-US" b="1" i="1" dirty="0"/>
              <a:t>Who or what...?"</a:t>
            </a:r>
          </a:p>
          <a:p>
            <a:pPr marL="68580" indent="0">
              <a:buNone/>
            </a:pPr>
            <a:r>
              <a:rPr lang="en-US" dirty="0"/>
              <a:t>These steps may help you select the subject of most sentences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i="1" dirty="0"/>
              <a:t>Other points to remember:</a:t>
            </a:r>
          </a:p>
          <a:p>
            <a:r>
              <a:rPr lang="en-US" dirty="0" smtClean="0"/>
              <a:t>The </a:t>
            </a:r>
            <a:r>
              <a:rPr lang="en-US" dirty="0"/>
              <a:t>subject is never within a prepositional phrase.</a:t>
            </a:r>
          </a:p>
          <a:p>
            <a:r>
              <a:rPr lang="en-US" dirty="0" smtClean="0"/>
              <a:t>To </a:t>
            </a:r>
            <a:r>
              <a:rPr lang="en-US" dirty="0"/>
              <a:t>find the subject of a question, turn the question into a statement.</a:t>
            </a:r>
          </a:p>
          <a:p>
            <a:r>
              <a:rPr lang="en-US" dirty="0" smtClean="0"/>
              <a:t>The </a:t>
            </a:r>
            <a:r>
              <a:rPr lang="en-US" dirty="0"/>
              <a:t>words </a:t>
            </a:r>
            <a:r>
              <a:rPr lang="en-US" i="1" dirty="0"/>
              <a:t>there </a:t>
            </a:r>
            <a:r>
              <a:rPr lang="en-US" dirty="0"/>
              <a:t>and </a:t>
            </a:r>
            <a:r>
              <a:rPr lang="en-US" i="1" dirty="0"/>
              <a:t>here </a:t>
            </a:r>
            <a:r>
              <a:rPr lang="en-US" dirty="0"/>
              <a:t>are never the subjects.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3 – Medium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05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550"/>
            <a:ext cx="7024744" cy="789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Delayed Subjects 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317500">
              <a:srgbClr val="00B0F0">
                <a:alpha val="21000"/>
              </a:srgb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i="1" dirty="0" smtClean="0"/>
              <a:t>Instructions</a:t>
            </a:r>
            <a:r>
              <a:rPr lang="en-US" i="1" dirty="0" smtClean="0"/>
              <a:t>: underline </a:t>
            </a:r>
            <a:r>
              <a:rPr lang="en-US" i="1" dirty="0"/>
              <a:t>the subject once and the verb twice. Check to see if </a:t>
            </a:r>
            <a:r>
              <a:rPr lang="en-US" i="1" dirty="0" smtClean="0"/>
              <a:t>the subject </a:t>
            </a:r>
            <a:r>
              <a:rPr lang="en-US" i="1" dirty="0"/>
              <a:t>and verb agree. If not, change the verb to agree with the subject</a:t>
            </a:r>
            <a:r>
              <a:rPr lang="en-US" i="1" dirty="0" smtClean="0"/>
              <a:t>.</a:t>
            </a:r>
          </a:p>
          <a:p>
            <a:pPr marL="68580" indent="0">
              <a:buNone/>
            </a:pPr>
            <a:endParaRPr lang="en-US" i="1" dirty="0" smtClean="0"/>
          </a:p>
          <a:p>
            <a:pPr marL="68580" indent="0">
              <a:buNone/>
            </a:pPr>
            <a:r>
              <a:rPr lang="en-US" dirty="0" smtClean="0"/>
              <a:t>1</a:t>
            </a:r>
            <a:r>
              <a:rPr lang="en-US" dirty="0"/>
              <a:t>. There are many unverified legends about the life of Benjamin Franklin.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</a:t>
            </a:r>
            <a:r>
              <a:rPr lang="en-US" dirty="0"/>
              <a:t>. In the science building hangs the new projector screens.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</a:t>
            </a:r>
            <a:r>
              <a:rPr lang="en-US" dirty="0"/>
              <a:t>. There </a:t>
            </a:r>
            <a:r>
              <a:rPr lang="en-US" dirty="0" smtClean="0"/>
              <a:t>is </a:t>
            </a:r>
            <a:r>
              <a:rPr lang="en-US" dirty="0" smtClean="0"/>
              <a:t>almost </a:t>
            </a:r>
            <a:r>
              <a:rPr lang="en-US" dirty="0"/>
              <a:t>seven million volumes in the Library of Congress.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4</a:t>
            </a:r>
            <a:r>
              <a:rPr lang="en-US" dirty="0"/>
              <a:t>. How </a:t>
            </a:r>
            <a:r>
              <a:rPr lang="en-US" dirty="0" smtClean="0"/>
              <a:t>much is these </a:t>
            </a:r>
            <a:r>
              <a:rPr lang="en-US" dirty="0"/>
              <a:t>bananas?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3 – Medium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2971800"/>
            <a:ext cx="1143000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1369359" y="2819400"/>
            <a:ext cx="685800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0" y="2460812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3861546" y="4114800"/>
            <a:ext cx="1015253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393542" y="4119282"/>
            <a:ext cx="2247900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87053" y="3352800"/>
            <a:ext cx="990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hang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1369359" y="4953000"/>
            <a:ext cx="383241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717142" y="5114365"/>
            <a:ext cx="1224804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24001" y="4355068"/>
            <a:ext cx="58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Equal 17"/>
          <p:cNvSpPr/>
          <p:nvPr/>
        </p:nvSpPr>
        <p:spPr>
          <a:xfrm>
            <a:off x="2207559" y="6248400"/>
            <a:ext cx="383241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492338" y="6324600"/>
            <a:ext cx="1224804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62201" y="5650468"/>
            <a:ext cx="580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are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2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4" grpId="0" animBg="1"/>
      <p:bldP spid="17" grpId="0"/>
      <p:bldP spid="18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550"/>
            <a:ext cx="7024744" cy="789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Delayed Subjects 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317500">
              <a:srgbClr val="00B0F0">
                <a:alpha val="21000"/>
              </a:srgb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5. Where are Mary's brothers?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6</a:t>
            </a:r>
            <a:r>
              <a:rPr lang="en-US" dirty="0"/>
              <a:t>. There is the socks you bought for soccer practice.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7</a:t>
            </a:r>
            <a:r>
              <a:rPr lang="en-US" dirty="0"/>
              <a:t>. There was thousands of people at the parade.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8</a:t>
            </a:r>
            <a:r>
              <a:rPr lang="en-US" dirty="0"/>
              <a:t>. In the small pond swims four large fish.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/>
              <a:t>There's no one left in the room.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10</a:t>
            </a:r>
            <a:r>
              <a:rPr lang="en-US" dirty="0"/>
              <a:t>. In later life comes great wisdom.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3 – Medium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90046" y="1349188"/>
            <a:ext cx="1143000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1508577" y="1196788"/>
            <a:ext cx="685800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0" y="838200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1270478" y="2133600"/>
            <a:ext cx="544875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25220" y="2133600"/>
            <a:ext cx="722780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03511" y="1600200"/>
            <a:ext cx="58494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are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1432112" y="2971800"/>
            <a:ext cx="701488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974778" y="3124200"/>
            <a:ext cx="1224804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86431" y="2539891"/>
            <a:ext cx="92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Equal 17"/>
          <p:cNvSpPr/>
          <p:nvPr/>
        </p:nvSpPr>
        <p:spPr>
          <a:xfrm>
            <a:off x="3134870" y="3886200"/>
            <a:ext cx="969870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104740" y="3890682"/>
            <a:ext cx="1920664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6696" y="3276635"/>
            <a:ext cx="76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swim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538707" y="4733365"/>
            <a:ext cx="969870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572741" y="4876800"/>
            <a:ext cx="960332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7-Point Star 22"/>
          <p:cNvSpPr/>
          <p:nvPr/>
        </p:nvSpPr>
        <p:spPr>
          <a:xfrm>
            <a:off x="0" y="4374777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qual 23"/>
          <p:cNvSpPr/>
          <p:nvPr/>
        </p:nvSpPr>
        <p:spPr>
          <a:xfrm>
            <a:off x="2372843" y="5638800"/>
            <a:ext cx="969870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329401" y="5715000"/>
            <a:ext cx="960332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7-Point Star 25"/>
          <p:cNvSpPr/>
          <p:nvPr/>
        </p:nvSpPr>
        <p:spPr>
          <a:xfrm>
            <a:off x="152400" y="5204012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9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4" grpId="0" animBg="1"/>
      <p:bldP spid="17" grpId="0"/>
      <p:bldP spid="18" grpId="0" animBg="1"/>
      <p:bldP spid="20" grpId="0"/>
      <p:bldP spid="21" grpId="0" animBg="1"/>
      <p:bldP spid="23" grpId="0" animBg="1"/>
      <p:bldP spid="24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550"/>
            <a:ext cx="7024744" cy="789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Delayed Subjects 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317500">
              <a:srgbClr val="00B0F0">
                <a:alpha val="21000"/>
              </a:srgb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11. There is a ninety percent chance of rain in today's forecast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12. There’s three finalists in the speech competition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13. From the horizon comes an eerie, shimmering light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14</a:t>
            </a:r>
            <a:r>
              <a:rPr lang="en-US" dirty="0"/>
              <a:t>. Near the barn stands two old oak </a:t>
            </a:r>
            <a:r>
              <a:rPr lang="en-US" dirty="0" smtClean="0"/>
              <a:t>trees.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15</a:t>
            </a:r>
            <a:r>
              <a:rPr lang="en-US" dirty="0"/>
              <a:t>. When is Christmas holidays scheduled on the school calendar?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3 – Medium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349188"/>
            <a:ext cx="1219200" cy="22412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1508577" y="1196788"/>
            <a:ext cx="342900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-17929" y="838200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692227" y="2544198"/>
            <a:ext cx="1064839" cy="337066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93370" y="2548680"/>
            <a:ext cx="813547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2105" y="2192522"/>
            <a:ext cx="1151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</a:rPr>
              <a:t>here are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3182479" y="3379694"/>
            <a:ext cx="1216444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457540" y="3532094"/>
            <a:ext cx="695860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-Point Star 23"/>
          <p:cNvSpPr/>
          <p:nvPr/>
        </p:nvSpPr>
        <p:spPr>
          <a:xfrm>
            <a:off x="106985" y="3021106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qual 24"/>
          <p:cNvSpPr/>
          <p:nvPr/>
        </p:nvSpPr>
        <p:spPr>
          <a:xfrm>
            <a:off x="2793370" y="4267200"/>
            <a:ext cx="1152489" cy="255494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128376" y="4282888"/>
            <a:ext cx="1348624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93370" y="3944334"/>
            <a:ext cx="1151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s</a:t>
            </a:r>
            <a:r>
              <a:rPr lang="en-US" sz="1600" b="1" dirty="0" smtClean="0">
                <a:solidFill>
                  <a:srgbClr val="FF0000"/>
                </a:solidFill>
              </a:rPr>
              <a:t>tand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2" name="Equal 31"/>
          <p:cNvSpPr/>
          <p:nvPr/>
        </p:nvSpPr>
        <p:spPr>
          <a:xfrm>
            <a:off x="1508577" y="5082988"/>
            <a:ext cx="465301" cy="255494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369614" y="5210735"/>
            <a:ext cx="1348624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40088" y="4586226"/>
            <a:ext cx="6022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are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3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4" grpId="0" animBg="1"/>
      <p:bldP spid="24" grpId="0" animBg="1"/>
      <p:bldP spid="25" grpId="0" animBg="1"/>
      <p:bldP spid="31" grpId="0" animBg="1"/>
      <p:bldP spid="32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86" y="402772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Rule 1: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Basic Principle</a:t>
            </a:r>
            <a:r>
              <a:rPr lang="en-US" i="1" dirty="0">
                <a:solidFill>
                  <a:srgbClr val="00B050"/>
                </a:solidFill>
              </a:rPr>
              <a:t>: </a:t>
            </a:r>
            <a:endParaRPr lang="en-US" i="1" dirty="0" smtClean="0">
              <a:solidFill>
                <a:srgbClr val="00B050"/>
              </a:solidFill>
            </a:endParaRPr>
          </a:p>
          <a:p>
            <a:pPr marL="68580" indent="0">
              <a:buNone/>
            </a:pPr>
            <a:r>
              <a:rPr lang="en-US" i="1" dirty="0" smtClean="0"/>
              <a:t>Singular </a:t>
            </a:r>
            <a:r>
              <a:rPr lang="en-US" i="1" dirty="0"/>
              <a:t>subjects need singular verbs; plural subjects need plural verbs.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My </a:t>
            </a:r>
            <a:r>
              <a:rPr lang="en-US" b="1" dirty="0">
                <a:solidFill>
                  <a:srgbClr val="00B050"/>
                </a:solidFill>
              </a:rPr>
              <a:t>brother</a:t>
            </a:r>
            <a:r>
              <a:rPr lang="en-US" b="1" dirty="0"/>
              <a:t> </a:t>
            </a:r>
            <a:r>
              <a:rPr lang="en-US" b="1" u="sng" dirty="0">
                <a:solidFill>
                  <a:srgbClr val="00B050"/>
                </a:solidFill>
              </a:rPr>
              <a:t>is</a:t>
            </a:r>
            <a:r>
              <a:rPr lang="en-US" dirty="0"/>
              <a:t> a nutritionist. My </a:t>
            </a:r>
            <a:r>
              <a:rPr lang="en-US" b="1" dirty="0">
                <a:solidFill>
                  <a:srgbClr val="FF0000"/>
                </a:solidFill>
              </a:rPr>
              <a:t>sisters</a:t>
            </a:r>
            <a:r>
              <a:rPr lang="en-US" b="1" dirty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teachers.</a:t>
            </a:r>
          </a:p>
          <a:p>
            <a:pPr marL="6858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NOTE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The trick is in knowing whether the subject is singular or plural. The next trick is recognizing a singular or plural verb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Singular Subject </a:t>
            </a:r>
            <a:r>
              <a:rPr lang="en-US" b="1" dirty="0"/>
              <a:t>----&gt;</a:t>
            </a:r>
            <a:r>
              <a:rPr lang="en-US" dirty="0"/>
              <a:t> verb stem plus </a:t>
            </a:r>
            <a:r>
              <a:rPr lang="en-US" b="1" u="sng" dirty="0">
                <a:solidFill>
                  <a:srgbClr val="00B050"/>
                </a:solidFill>
              </a:rPr>
              <a:t>S</a:t>
            </a:r>
            <a:r>
              <a:rPr lang="en-US" dirty="0"/>
              <a:t>, </a:t>
            </a:r>
            <a:r>
              <a:rPr lang="en-US" b="1" i="1" dirty="0">
                <a:solidFill>
                  <a:srgbClr val="00B050"/>
                </a:solidFill>
              </a:rPr>
              <a:t>it fits, he sits</a:t>
            </a:r>
            <a:r>
              <a:rPr lang="en-US" dirty="0"/>
              <a:t>, </a:t>
            </a:r>
            <a:endParaRPr lang="en-US" i="1" dirty="0"/>
          </a:p>
          <a:p>
            <a:r>
              <a:rPr lang="en-US" b="1" dirty="0">
                <a:solidFill>
                  <a:srgbClr val="FF0000"/>
                </a:solidFill>
              </a:rPr>
              <a:t>Plural subject </a:t>
            </a:r>
            <a:r>
              <a:rPr lang="en-US" b="1" dirty="0"/>
              <a:t>----&gt;</a:t>
            </a:r>
            <a:r>
              <a:rPr lang="en-US" dirty="0"/>
              <a:t> verb stem </a:t>
            </a:r>
            <a:r>
              <a:rPr lang="en-US" b="1" u="sng" dirty="0">
                <a:solidFill>
                  <a:srgbClr val="FF0000"/>
                </a:solidFill>
              </a:rPr>
              <a:t>without s</a:t>
            </a:r>
            <a:r>
              <a:rPr lang="en-US" dirty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they fit, </a:t>
            </a:r>
            <a:r>
              <a:rPr lang="en-US" b="1" i="1" dirty="0" smtClean="0">
                <a:solidFill>
                  <a:srgbClr val="FF0000"/>
                </a:solidFill>
              </a:rPr>
              <a:t>they sit.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550"/>
            <a:ext cx="7024744" cy="7892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Delayed Subjects 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317500">
              <a:srgbClr val="00B0F0">
                <a:alpha val="21000"/>
              </a:srgb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5. Where are Mary's brothers?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6</a:t>
            </a:r>
            <a:r>
              <a:rPr lang="en-US" dirty="0"/>
              <a:t>. There is the socks you bought for soccer practice.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7</a:t>
            </a:r>
            <a:r>
              <a:rPr lang="en-US" dirty="0"/>
              <a:t>. There was thousands of people at the parade.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8</a:t>
            </a:r>
            <a:r>
              <a:rPr lang="en-US" dirty="0"/>
              <a:t>. In the small pond swims four large fish.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9</a:t>
            </a:r>
            <a:r>
              <a:rPr lang="en-US" dirty="0"/>
              <a:t>. There's no one left in the room.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10</a:t>
            </a:r>
            <a:r>
              <a:rPr lang="en-US" dirty="0"/>
              <a:t>. In later life comes great wisdom.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3 – Medium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26172" y="1349188"/>
            <a:ext cx="1143000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1508577" y="1196788"/>
            <a:ext cx="685800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-17929" y="838200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 8"/>
          <p:cNvSpPr/>
          <p:nvPr/>
        </p:nvSpPr>
        <p:spPr>
          <a:xfrm>
            <a:off x="1220321" y="2133600"/>
            <a:ext cx="507626" cy="1524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34453" y="2209800"/>
            <a:ext cx="813547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97613" y="1617857"/>
            <a:ext cx="62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are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1436300" y="3048000"/>
            <a:ext cx="654983" cy="304800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80396" y="3065930"/>
            <a:ext cx="1224804" cy="0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04627" y="2696598"/>
            <a:ext cx="8289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Equal 17"/>
          <p:cNvSpPr/>
          <p:nvPr/>
        </p:nvSpPr>
        <p:spPr>
          <a:xfrm>
            <a:off x="3060910" y="3935506"/>
            <a:ext cx="995643" cy="255494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638800" y="3962400"/>
            <a:ext cx="533400" cy="4482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95954" y="3516868"/>
            <a:ext cx="8219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swim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512934" y="4724400"/>
            <a:ext cx="995643" cy="255494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757067" y="4847665"/>
            <a:ext cx="884159" cy="4482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7-Point Star 23"/>
          <p:cNvSpPr/>
          <p:nvPr/>
        </p:nvSpPr>
        <p:spPr>
          <a:xfrm>
            <a:off x="0" y="4468906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qual 24"/>
          <p:cNvSpPr/>
          <p:nvPr/>
        </p:nvSpPr>
        <p:spPr>
          <a:xfrm>
            <a:off x="2200311" y="5638800"/>
            <a:ext cx="1152489" cy="255494"/>
          </a:xfrm>
          <a:prstGeom prst="mathEqual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445385" y="5766547"/>
            <a:ext cx="884159" cy="4482"/>
          </a:xfrm>
          <a:prstGeom prst="line">
            <a:avLst/>
          </a:prstGeom>
          <a:ln w="381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7-Point Star 26"/>
          <p:cNvSpPr/>
          <p:nvPr/>
        </p:nvSpPr>
        <p:spPr>
          <a:xfrm>
            <a:off x="82628" y="5255559"/>
            <a:ext cx="609600" cy="510988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6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/>
      <p:bldP spid="14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25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4397188" y="2438400"/>
            <a:ext cx="4495801" cy="3581400"/>
          </a:xfrm>
          <a:prstGeom prst="irregularSeal2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Begin Hard Tutorial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12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00"/>
            <a:ext cx="4572000" cy="7892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AR BONNIE" pitchFamily="2" charset="0"/>
              </a:rPr>
              <a:t>Compound Subjects</a:t>
            </a:r>
            <a:endParaRPr lang="en-US" sz="54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600" i="1" dirty="0"/>
              <a:t>When two or more subjects are joined by a conjunction, the result is a compound subject. </a:t>
            </a:r>
            <a:endParaRPr lang="en-US" sz="2600" i="1" dirty="0" smtClean="0"/>
          </a:p>
          <a:p>
            <a:pPr marL="68580" indent="0">
              <a:buNone/>
            </a:pPr>
            <a:endParaRPr lang="en-US" sz="2600" i="1" dirty="0" smtClean="0"/>
          </a:p>
          <a:p>
            <a:pPr marL="68580" indent="0">
              <a:buNone/>
            </a:pPr>
            <a:r>
              <a:rPr lang="en-US" sz="2600" i="1" dirty="0" smtClean="0"/>
              <a:t>A compound </a:t>
            </a:r>
            <a:r>
              <a:rPr lang="en-US" sz="2600" i="1" dirty="0"/>
              <a:t>subject joined by the conjunction </a:t>
            </a:r>
            <a:r>
              <a:rPr lang="en-US" sz="2600" b="1" i="1" dirty="0">
                <a:solidFill>
                  <a:srgbClr val="0070C0"/>
                </a:solidFill>
              </a:rPr>
              <a:t>and</a:t>
            </a:r>
            <a:r>
              <a:rPr lang="en-US" sz="2600" b="1" i="1" dirty="0"/>
              <a:t> </a:t>
            </a:r>
            <a:r>
              <a:rPr lang="en-US" sz="2600" i="1" dirty="0"/>
              <a:t>is usually plural and therefore requires a </a:t>
            </a:r>
            <a:r>
              <a:rPr lang="en-US" sz="2600" i="1" dirty="0" smtClean="0"/>
              <a:t>verb that </a:t>
            </a:r>
            <a:r>
              <a:rPr lang="en-US" sz="2600" i="1" dirty="0"/>
              <a:t>does not end in </a:t>
            </a:r>
            <a:r>
              <a:rPr lang="en-US" sz="2600" b="1" i="1" dirty="0">
                <a:solidFill>
                  <a:srgbClr val="0070C0"/>
                </a:solidFill>
              </a:rPr>
              <a:t>s</a:t>
            </a:r>
            <a:r>
              <a:rPr lang="en-US" sz="2600" b="1" i="1" dirty="0"/>
              <a:t>.</a:t>
            </a:r>
          </a:p>
          <a:p>
            <a:pPr marL="68580" indent="0">
              <a:buNone/>
            </a:pPr>
            <a:endParaRPr lang="en-US" sz="2600" b="1" dirty="0" smtClean="0"/>
          </a:p>
          <a:p>
            <a:pPr marL="68580" indent="0">
              <a:buNone/>
            </a:pPr>
            <a:r>
              <a:rPr lang="en-US" sz="2600" b="1" dirty="0" smtClean="0"/>
              <a:t>Examples</a:t>
            </a:r>
            <a:r>
              <a:rPr lang="en-US" sz="2600" b="1" dirty="0"/>
              <a:t>: </a:t>
            </a:r>
            <a:endParaRPr lang="en-US" sz="2600" b="1" dirty="0" smtClean="0"/>
          </a:p>
          <a:p>
            <a:r>
              <a:rPr lang="en-US" sz="2600" dirty="0" smtClean="0"/>
              <a:t>The </a:t>
            </a:r>
            <a:r>
              <a:rPr lang="en-US" sz="2600" b="1" dirty="0">
                <a:solidFill>
                  <a:srgbClr val="FF0000"/>
                </a:solidFill>
              </a:rPr>
              <a:t>house</a:t>
            </a:r>
            <a:r>
              <a:rPr lang="en-US" sz="2600" dirty="0"/>
              <a:t> </a:t>
            </a:r>
            <a:r>
              <a:rPr lang="en-US" sz="2600" b="1" u="sng" dirty="0">
                <a:solidFill>
                  <a:srgbClr val="0070C0"/>
                </a:solidFill>
              </a:rPr>
              <a:t>and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/>
              <a:t>the </a:t>
            </a:r>
            <a:r>
              <a:rPr lang="en-US" sz="2600" b="1" dirty="0">
                <a:solidFill>
                  <a:srgbClr val="FF0000"/>
                </a:solidFill>
              </a:rPr>
              <a:t>barn</a:t>
            </a:r>
            <a:r>
              <a:rPr lang="en-US" sz="2600" dirty="0"/>
              <a:t> </a:t>
            </a:r>
            <a:r>
              <a:rPr lang="en-US" sz="2600" b="1" u="sng" dirty="0">
                <a:solidFill>
                  <a:srgbClr val="00B050"/>
                </a:solidFill>
              </a:rPr>
              <a:t>belong</a:t>
            </a:r>
            <a:r>
              <a:rPr lang="en-US" sz="2600" dirty="0"/>
              <a:t> to Sam's family.</a:t>
            </a:r>
          </a:p>
          <a:p>
            <a:r>
              <a:rPr lang="en-US" sz="2600" dirty="0"/>
              <a:t>A slice of </a:t>
            </a:r>
            <a:r>
              <a:rPr lang="en-US" sz="2600" b="1" dirty="0">
                <a:solidFill>
                  <a:srgbClr val="FF0000"/>
                </a:solidFill>
              </a:rPr>
              <a:t>toast</a:t>
            </a:r>
            <a:r>
              <a:rPr lang="en-US" sz="2600" dirty="0"/>
              <a:t> </a:t>
            </a:r>
            <a:r>
              <a:rPr lang="en-US" sz="2600" b="1" u="sng" dirty="0">
                <a:solidFill>
                  <a:srgbClr val="0070C0"/>
                </a:solidFill>
              </a:rPr>
              <a:t>and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/>
              <a:t>a </a:t>
            </a:r>
            <a:r>
              <a:rPr lang="en-US" sz="2600" b="1" dirty="0">
                <a:solidFill>
                  <a:srgbClr val="FF0000"/>
                </a:solidFill>
              </a:rPr>
              <a:t>glass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of </a:t>
            </a:r>
            <a:r>
              <a:rPr lang="en-US" sz="2600" dirty="0"/>
              <a:t>juice </a:t>
            </a:r>
            <a:r>
              <a:rPr lang="en-US" sz="2600" b="1" u="sng" dirty="0">
                <a:solidFill>
                  <a:srgbClr val="00B050"/>
                </a:solidFill>
              </a:rPr>
              <a:t>are</a:t>
            </a:r>
            <a:r>
              <a:rPr lang="en-US" sz="2600" dirty="0"/>
              <a:t> on the table.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4 – Medium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8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51816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 BONNIE" pitchFamily="2" charset="0"/>
              </a:rPr>
              <a:t>Compound Subjects</a:t>
            </a:r>
            <a:endParaRPr lang="en-US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i="1" u="sng" dirty="0" smtClean="0"/>
              <a:t>Note</a:t>
            </a:r>
            <a:r>
              <a:rPr lang="en-US" sz="2800" i="1" dirty="0" smtClean="0"/>
              <a:t>: When </a:t>
            </a:r>
            <a:r>
              <a:rPr lang="en-US" sz="2800" i="1" dirty="0"/>
              <a:t>two or more subjects are joined by the conjunction </a:t>
            </a:r>
            <a:r>
              <a:rPr lang="en-US" sz="2800" b="1" i="1" dirty="0">
                <a:solidFill>
                  <a:srgbClr val="0070C0"/>
                </a:solidFill>
              </a:rPr>
              <a:t>or</a:t>
            </a:r>
            <a:r>
              <a:rPr lang="en-US" sz="2800" b="1" i="1" dirty="0"/>
              <a:t> </a:t>
            </a:r>
            <a:r>
              <a:rPr lang="en-US" sz="2800" i="1" dirty="0"/>
              <a:t>or </a:t>
            </a:r>
            <a:r>
              <a:rPr lang="en-US" sz="2800" b="1" i="1" dirty="0">
                <a:solidFill>
                  <a:srgbClr val="0070C0"/>
                </a:solidFill>
              </a:rPr>
              <a:t>nor</a:t>
            </a:r>
            <a:r>
              <a:rPr lang="en-US" sz="2800" b="1" i="1" dirty="0"/>
              <a:t>, </a:t>
            </a:r>
            <a:r>
              <a:rPr lang="en-US" sz="2800" i="1" dirty="0"/>
              <a:t>the </a:t>
            </a:r>
            <a:r>
              <a:rPr lang="en-US" sz="2800" i="1" u="sng" dirty="0"/>
              <a:t>verb agrees with </a:t>
            </a:r>
            <a:r>
              <a:rPr lang="en-US" sz="2800" i="1" u="sng" dirty="0" smtClean="0"/>
              <a:t>the subject </a:t>
            </a:r>
            <a:r>
              <a:rPr lang="en-US" sz="2800" i="1" u="sng" dirty="0"/>
              <a:t>that is closer to it </a:t>
            </a:r>
            <a:r>
              <a:rPr lang="en-US" sz="2800" i="1" dirty="0"/>
              <a:t>(usually the second subject</a:t>
            </a:r>
            <a:r>
              <a:rPr lang="en-US" sz="2800" i="1" dirty="0" smtClean="0"/>
              <a:t>).</a:t>
            </a:r>
            <a:endParaRPr lang="en-US" sz="2800" b="1" dirty="0" smtClean="0"/>
          </a:p>
          <a:p>
            <a:pPr marL="68580" indent="0">
              <a:buNone/>
            </a:pPr>
            <a:r>
              <a:rPr lang="en-US" sz="2800" b="1" dirty="0" smtClean="0"/>
              <a:t>Examples</a:t>
            </a:r>
            <a:r>
              <a:rPr lang="en-US" sz="2800" b="1" dirty="0"/>
              <a:t>: </a:t>
            </a:r>
          </a:p>
          <a:p>
            <a:r>
              <a:rPr lang="en-US" sz="2800" dirty="0" smtClean="0"/>
              <a:t>Fudge </a:t>
            </a:r>
            <a:r>
              <a:rPr lang="en-US" sz="2800" b="1" u="sng" dirty="0">
                <a:solidFill>
                  <a:srgbClr val="0070C0"/>
                </a:solidFill>
              </a:rPr>
              <a:t>or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cookies</a:t>
            </a:r>
            <a:r>
              <a:rPr lang="en-US" sz="2800" b="1" dirty="0"/>
              <a:t> </a:t>
            </a:r>
            <a:r>
              <a:rPr lang="en-US" sz="2800" b="1" u="sng" dirty="0">
                <a:solidFill>
                  <a:srgbClr val="00B050"/>
                </a:solidFill>
              </a:rPr>
              <a:t>are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a good choice for dessert.</a:t>
            </a:r>
          </a:p>
          <a:p>
            <a:r>
              <a:rPr lang="en-US" sz="2800" dirty="0"/>
              <a:t>Neither Tammy </a:t>
            </a:r>
            <a:r>
              <a:rPr lang="en-US" sz="2800" b="1" u="sng" dirty="0">
                <a:solidFill>
                  <a:srgbClr val="0070C0"/>
                </a:solidFill>
              </a:rPr>
              <a:t>nor</a:t>
            </a:r>
            <a:r>
              <a:rPr lang="en-US" sz="2800" dirty="0"/>
              <a:t> her </a:t>
            </a:r>
            <a:r>
              <a:rPr lang="en-US" sz="2800" b="1" dirty="0">
                <a:solidFill>
                  <a:srgbClr val="FF0000"/>
                </a:solidFill>
              </a:rPr>
              <a:t>sister</a:t>
            </a:r>
            <a:r>
              <a:rPr lang="en-US" sz="2800" b="1" dirty="0"/>
              <a:t> </a:t>
            </a:r>
            <a:r>
              <a:rPr lang="en-US" sz="2800" b="1" u="sng" dirty="0">
                <a:solidFill>
                  <a:srgbClr val="00B050"/>
                </a:solidFill>
              </a:rPr>
              <a:t>likes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dirty="0"/>
              <a:t>to travel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Either the clerk </a:t>
            </a:r>
            <a:r>
              <a:rPr lang="en-US" sz="2800" b="1" u="sng" dirty="0" smtClean="0">
                <a:solidFill>
                  <a:srgbClr val="0070C0"/>
                </a:solidFill>
              </a:rPr>
              <a:t>or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secretary</a:t>
            </a:r>
            <a:r>
              <a:rPr lang="en-US" sz="2800" dirty="0" smtClean="0"/>
              <a:t> _____ (has/have) the keys to the rover. </a:t>
            </a:r>
          </a:p>
          <a:p>
            <a:pPr marL="68580" indent="0">
              <a:buNone/>
            </a:pPr>
            <a:endParaRPr lang="en-US" sz="2800" dirty="0" smtClean="0"/>
          </a:p>
          <a:p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4 – Medium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5562600"/>
            <a:ext cx="990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B050"/>
                </a:solidFill>
              </a:rPr>
              <a:t>has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0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024744" cy="78925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 BONNIE" pitchFamily="2" charset="0"/>
              </a:rPr>
              <a:t>Compound Subjects:</a:t>
            </a:r>
            <a:endParaRPr lang="en-US" sz="32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1</a:t>
            </a:r>
            <a:r>
              <a:rPr lang="en-US" dirty="0"/>
              <a:t>. Ben and Pete (want, wants) to buy a new computer.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</a:t>
            </a:r>
            <a:r>
              <a:rPr lang="en-US" dirty="0"/>
              <a:t>. The color and style (is, are) important to most teenagers.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</a:t>
            </a:r>
            <a:r>
              <a:rPr lang="en-US" dirty="0"/>
              <a:t>. The price or warranty (is, are) not as important as other factors.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4</a:t>
            </a:r>
            <a:r>
              <a:rPr lang="en-US" dirty="0"/>
              <a:t>. Neither a new television nor stereo (interest, interests) Ben and Pete.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5</a:t>
            </a:r>
            <a:r>
              <a:rPr lang="en-US" dirty="0"/>
              <a:t>. A large monitor and quality sound (impress, impresses) them.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6</a:t>
            </a:r>
            <a:r>
              <a:rPr lang="en-US" dirty="0"/>
              <a:t>. The manager and sales clerk (try, tries) to convince them to buy an expensive model.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87868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4 – Hard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71482" y="939801"/>
            <a:ext cx="9144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0000" y="1676400"/>
            <a:ext cx="654424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42764" y="2514600"/>
            <a:ext cx="502024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10400" y="3657600"/>
            <a:ext cx="13716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07742" y="4800600"/>
            <a:ext cx="13716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53000" y="5903259"/>
            <a:ext cx="5334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6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932"/>
            <a:ext cx="7024744" cy="7892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 BONNIE" pitchFamily="2" charset="0"/>
              </a:rPr>
              <a:t>Compound Subjects :</a:t>
            </a:r>
            <a:endParaRPr lang="en-US" sz="28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/>
              <a:t>7. Neither Ben nor Pete (want, wants) to make a rush decision about the computer.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8</a:t>
            </a:r>
            <a:r>
              <a:rPr lang="en-US" dirty="0"/>
              <a:t>. Video editing and computer graphics (provide, provides) new possibilities for the user.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9</a:t>
            </a:r>
            <a:r>
              <a:rPr lang="en-US" dirty="0"/>
              <a:t>. Most people know when a computer system or program (work, works) properly, and they </a:t>
            </a:r>
            <a:r>
              <a:rPr lang="en-US" dirty="0" smtClean="0"/>
              <a:t>can usually </a:t>
            </a:r>
            <a:r>
              <a:rPr lang="en-US" dirty="0"/>
              <a:t>do minor repairs themselves.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10</a:t>
            </a:r>
            <a:r>
              <a:rPr lang="en-US" dirty="0"/>
              <a:t>. A computer course and a reference guide (is, are) necessary for serious users.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11</a:t>
            </a:r>
            <a:r>
              <a:rPr lang="en-US" dirty="0"/>
              <a:t>. A new keyboard or mouse (attract, attracts) those interested in upgrading their systems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76200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4 – Hard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717142" y="871073"/>
            <a:ext cx="9144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355976" y="2061882"/>
            <a:ext cx="1187824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74376" y="3429000"/>
            <a:ext cx="959224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543800" y="4648200"/>
            <a:ext cx="6858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3941" y="5791200"/>
            <a:ext cx="13716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24744" cy="7892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 BONNIE" pitchFamily="2" charset="0"/>
              </a:rPr>
              <a:t>Compound Subjects :</a:t>
            </a:r>
            <a:endParaRPr lang="en-US" sz="28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13. Neither the directions on the package nor the brochure (explain, explains) how to play </a:t>
            </a:r>
            <a:r>
              <a:rPr lang="en-US" dirty="0" smtClean="0"/>
              <a:t>the game.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14. Both the hard drive and the software installed on our old computer (is, are) damaged.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4 – Hard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658471" y="1328273"/>
            <a:ext cx="1237129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133600" y="2523564"/>
            <a:ext cx="6096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8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4191000" cy="533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 BONNIE" pitchFamily="2" charset="0"/>
              </a:rPr>
              <a:t>Compound Exceptions</a:t>
            </a:r>
            <a:endParaRPr lang="en-US" sz="28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 smtClean="0"/>
              <a:t>Exceptions</a:t>
            </a:r>
            <a:r>
              <a:rPr lang="en-US" sz="2800" b="1" dirty="0"/>
              <a:t>: </a:t>
            </a:r>
            <a:r>
              <a:rPr lang="en-US" sz="2800" dirty="0"/>
              <a:t>Though subjects joined by </a:t>
            </a:r>
            <a:r>
              <a:rPr lang="en-US" sz="2800" b="1" dirty="0">
                <a:solidFill>
                  <a:srgbClr val="0070C0"/>
                </a:solidFill>
              </a:rPr>
              <a:t>and</a:t>
            </a:r>
            <a:r>
              <a:rPr lang="en-US" sz="2800" b="1" dirty="0"/>
              <a:t> </a:t>
            </a:r>
            <a:r>
              <a:rPr lang="en-US" sz="2800" dirty="0"/>
              <a:t>are usually considered </a:t>
            </a:r>
            <a:r>
              <a:rPr lang="en-US" sz="2800" u="sng" dirty="0"/>
              <a:t>plural</a:t>
            </a:r>
            <a:r>
              <a:rPr lang="en-US" sz="2800" dirty="0"/>
              <a:t>, there are </a:t>
            </a:r>
            <a:r>
              <a:rPr lang="en-US" sz="2800" dirty="0" smtClean="0"/>
              <a:t>two exceptions </a:t>
            </a:r>
            <a:r>
              <a:rPr lang="en-US" sz="2800" dirty="0"/>
              <a:t>to this rule.</a:t>
            </a:r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r>
              <a:rPr lang="en-US" sz="2800" b="1" u="sng" dirty="0" smtClean="0">
                <a:solidFill>
                  <a:srgbClr val="0070C0"/>
                </a:solidFill>
              </a:rPr>
              <a:t>Exception # 1</a:t>
            </a:r>
            <a:r>
              <a:rPr lang="en-US" sz="2800" u="sng" dirty="0" smtClean="0"/>
              <a:t>: </a:t>
            </a:r>
            <a:r>
              <a:rPr lang="en-US" sz="2800" i="1" dirty="0"/>
              <a:t>When the two subjects are really naming </a:t>
            </a:r>
            <a:r>
              <a:rPr lang="en-US" sz="2800" b="1" i="1" dirty="0">
                <a:solidFill>
                  <a:srgbClr val="0070C0"/>
                </a:solidFill>
              </a:rPr>
              <a:t>one</a:t>
            </a:r>
            <a:r>
              <a:rPr lang="en-US" sz="2800" i="1" dirty="0"/>
              <a:t> person or thing, the subject </a:t>
            </a:r>
            <a:r>
              <a:rPr lang="en-US" sz="2800" i="1" dirty="0" smtClean="0"/>
              <a:t>is singular </a:t>
            </a:r>
            <a:r>
              <a:rPr lang="en-US" sz="2800" i="1" dirty="0"/>
              <a:t>and the verb should end in </a:t>
            </a:r>
            <a:r>
              <a:rPr lang="en-US" sz="2800" b="1" i="1" dirty="0">
                <a:solidFill>
                  <a:srgbClr val="0070C0"/>
                </a:solidFill>
              </a:rPr>
              <a:t>s</a:t>
            </a:r>
            <a:r>
              <a:rPr lang="en-US" sz="2800" b="1" i="1" dirty="0"/>
              <a:t>.</a:t>
            </a:r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Macaroni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rgbClr val="0070C0"/>
                </a:solidFill>
              </a:rPr>
              <a:t>and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cheese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B050"/>
                </a:solidFill>
              </a:rPr>
              <a:t>is</a:t>
            </a:r>
            <a:r>
              <a:rPr lang="en-US" sz="2800" dirty="0"/>
              <a:t> my favorite food.</a:t>
            </a:r>
          </a:p>
          <a:p>
            <a:pPr marL="68580" indent="0">
              <a:buNone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librarian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and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reading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B050"/>
                </a:solidFill>
              </a:rPr>
              <a:t>teacher</a:t>
            </a:r>
            <a:r>
              <a:rPr lang="en-US" sz="2800" dirty="0"/>
              <a:t> is Mrs. Jones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524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4572000" cy="533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 BONNIE" pitchFamily="2" charset="0"/>
              </a:rPr>
              <a:t>Compound Subjects</a:t>
            </a:r>
            <a:endParaRPr lang="en-US" sz="28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 smtClean="0"/>
              <a:t>Exception Two: </a:t>
            </a:r>
          </a:p>
          <a:p>
            <a:pPr marL="68580" indent="0">
              <a:buNone/>
            </a:pPr>
            <a:endParaRPr lang="en-US" sz="2800" i="1" dirty="0"/>
          </a:p>
          <a:p>
            <a:pPr marL="68580" indent="0">
              <a:buNone/>
            </a:pPr>
            <a:r>
              <a:rPr lang="en-US" sz="2800" i="1" dirty="0" smtClean="0"/>
              <a:t>When the word </a:t>
            </a:r>
            <a:r>
              <a:rPr lang="en-US" sz="2800" b="1" i="1" dirty="0" smtClean="0">
                <a:solidFill>
                  <a:srgbClr val="00B050"/>
                </a:solidFill>
              </a:rPr>
              <a:t>every</a:t>
            </a:r>
            <a:r>
              <a:rPr lang="en-US" sz="2800" b="1" i="1" dirty="0" smtClean="0"/>
              <a:t> </a:t>
            </a:r>
            <a:r>
              <a:rPr lang="en-US" sz="2800" i="1" u="sng" dirty="0" smtClean="0"/>
              <a:t>pre</a:t>
            </a:r>
            <a:r>
              <a:rPr lang="en-US" sz="2800" i="1" dirty="0" smtClean="0"/>
              <a:t>cedes a compound subject, it makes that subject singular, and the verb should end in </a:t>
            </a:r>
            <a:r>
              <a:rPr lang="en-US" sz="2800" b="1" i="1" dirty="0" smtClean="0">
                <a:solidFill>
                  <a:srgbClr val="00B050"/>
                </a:solidFill>
              </a:rPr>
              <a:t>s</a:t>
            </a:r>
            <a:r>
              <a:rPr lang="en-US" sz="2800" i="1" dirty="0" smtClean="0"/>
              <a:t>. </a:t>
            </a:r>
          </a:p>
          <a:p>
            <a:pPr marL="68580" indent="0">
              <a:buNone/>
            </a:pPr>
            <a:endParaRPr lang="en-US" sz="2800" i="1" dirty="0"/>
          </a:p>
          <a:p>
            <a:pPr marL="68580" indent="0">
              <a:buNone/>
            </a:pPr>
            <a:r>
              <a:rPr lang="en-US" sz="2800" dirty="0" smtClean="0"/>
              <a:t>Every </a:t>
            </a:r>
            <a:r>
              <a:rPr lang="en-US" sz="2800" dirty="0" smtClean="0">
                <a:solidFill>
                  <a:srgbClr val="FF0000"/>
                </a:solidFill>
              </a:rPr>
              <a:t>dog</a:t>
            </a:r>
            <a:r>
              <a:rPr lang="en-US" sz="2800" dirty="0" smtClean="0"/>
              <a:t> </a:t>
            </a:r>
            <a:r>
              <a:rPr lang="en-US" sz="2800" b="1" u="sng" dirty="0" smtClean="0">
                <a:solidFill>
                  <a:srgbClr val="0070C0"/>
                </a:solidFill>
              </a:rPr>
              <a:t>and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cat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has</a:t>
            </a:r>
            <a:r>
              <a:rPr lang="en-US" sz="2800" dirty="0" smtClean="0"/>
              <a:t> been vaccinated.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732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024744" cy="7892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 BONNIE" pitchFamily="2" charset="0"/>
              </a:rPr>
              <a:t>Compound Subjects :</a:t>
            </a:r>
            <a:endParaRPr lang="en-US" sz="28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1. (Does, Do) every boy and girl in kindergarten visit the museum?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</a:t>
            </a:r>
            <a:r>
              <a:rPr lang="en-US" dirty="0"/>
              <a:t>. Clowns and fools, as well as heroes, (appear, appears) in many </a:t>
            </a:r>
            <a:r>
              <a:rPr lang="en-US" dirty="0" smtClean="0"/>
              <a:t>of Shakespeare's </a:t>
            </a:r>
            <a:r>
              <a:rPr lang="en-US" dirty="0"/>
              <a:t>plays.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</a:t>
            </a:r>
            <a:r>
              <a:rPr lang="en-US" dirty="0"/>
              <a:t>. Either the plaintiff or the defendant (has, have) changed his mind about the suit.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4</a:t>
            </a:r>
            <a:r>
              <a:rPr lang="en-US" dirty="0"/>
              <a:t>. Neither the President nor his family members (was, were) safe.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5</a:t>
            </a:r>
            <a:r>
              <a:rPr lang="en-US" dirty="0"/>
              <a:t>. Fish and chips (is, are) a specialty of local restaurants.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5 – Hard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9601" y="914400"/>
            <a:ext cx="9144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67986" y="2209800"/>
            <a:ext cx="1371014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45574" y="3429000"/>
            <a:ext cx="68550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79199" y="4648200"/>
            <a:ext cx="68550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5867400"/>
            <a:ext cx="342753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Rule 1: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  <a:ln w="28575">
            <a:solidFill>
              <a:srgbClr val="00B0F0"/>
            </a:solidFill>
          </a:ln>
          <a:effectLst>
            <a:glow rad="139700">
              <a:srgbClr val="00B0F0">
                <a:alpha val="40000"/>
              </a:srgb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/>
              <a:t>3. The pronouns </a:t>
            </a:r>
            <a:r>
              <a:rPr lang="en-US" b="1" i="1" dirty="0">
                <a:solidFill>
                  <a:srgbClr val="00B050"/>
                </a:solidFill>
              </a:rPr>
              <a:t>each, either, neither, one, everyone, no one, nobody, anyone, </a:t>
            </a:r>
            <a:r>
              <a:rPr lang="en-US" b="1" i="1" dirty="0" smtClean="0">
                <a:solidFill>
                  <a:srgbClr val="00B050"/>
                </a:solidFill>
              </a:rPr>
              <a:t>anybody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i="1" dirty="0" smtClean="0">
                <a:solidFill>
                  <a:srgbClr val="00B050"/>
                </a:solidFill>
              </a:rPr>
              <a:t>someone</a:t>
            </a:r>
            <a:r>
              <a:rPr lang="en-US" b="1" i="1" dirty="0">
                <a:solidFill>
                  <a:srgbClr val="00B050"/>
                </a:solidFill>
              </a:rPr>
              <a:t>, everybody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/>
              <a:t>and </a:t>
            </a:r>
            <a:r>
              <a:rPr lang="en-US" b="1" i="1" dirty="0">
                <a:solidFill>
                  <a:srgbClr val="00B050"/>
                </a:solidFill>
              </a:rPr>
              <a:t>much</a:t>
            </a:r>
            <a:r>
              <a:rPr lang="en-US" b="1" i="1" dirty="0"/>
              <a:t> </a:t>
            </a:r>
            <a:r>
              <a:rPr lang="en-US" dirty="0"/>
              <a:t>are </a:t>
            </a:r>
            <a:r>
              <a:rPr lang="en-US" b="1" dirty="0">
                <a:solidFill>
                  <a:srgbClr val="00B050"/>
                </a:solidFill>
              </a:rPr>
              <a:t>singular</a:t>
            </a:r>
            <a:r>
              <a:rPr lang="en-US" dirty="0"/>
              <a:t> and will require a verb with an </a:t>
            </a:r>
            <a:r>
              <a:rPr lang="en-US" b="1" dirty="0">
                <a:solidFill>
                  <a:srgbClr val="00B050"/>
                </a:solidFill>
              </a:rPr>
              <a:t>-s </a:t>
            </a:r>
            <a:r>
              <a:rPr lang="en-US" dirty="0"/>
              <a:t>ending.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Examples</a:t>
            </a:r>
            <a:r>
              <a:rPr lang="en-US" dirty="0"/>
              <a:t>: </a:t>
            </a:r>
            <a:r>
              <a:rPr lang="en-US" b="1" dirty="0">
                <a:solidFill>
                  <a:srgbClr val="00B050"/>
                </a:solidFill>
              </a:rPr>
              <a:t>Everyone</a:t>
            </a:r>
            <a:r>
              <a:rPr lang="en-US" b="1" dirty="0"/>
              <a:t> </a:t>
            </a:r>
            <a:r>
              <a:rPr lang="en-US" dirty="0"/>
              <a:t>in the class </a:t>
            </a:r>
            <a:r>
              <a:rPr lang="en-US" b="1" dirty="0"/>
              <a:t>is </a:t>
            </a:r>
            <a:r>
              <a:rPr lang="en-US" dirty="0"/>
              <a:t>going on the trip.</a:t>
            </a:r>
          </a:p>
          <a:p>
            <a:pPr marL="6858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Neither</a:t>
            </a:r>
            <a:r>
              <a:rPr lang="en-US" b="1" dirty="0" smtClean="0"/>
              <a:t> </a:t>
            </a:r>
            <a:r>
              <a:rPr lang="en-US" dirty="0"/>
              <a:t>teacher </a:t>
            </a:r>
            <a:r>
              <a:rPr lang="en-US" b="1" dirty="0">
                <a:solidFill>
                  <a:srgbClr val="00B050"/>
                </a:solidFill>
              </a:rPr>
              <a:t>plans</a:t>
            </a:r>
            <a:r>
              <a:rPr lang="en-US" b="1" dirty="0"/>
              <a:t> </a:t>
            </a:r>
            <a:r>
              <a:rPr lang="en-US" dirty="0"/>
              <a:t>to cover the entire textbook.</a:t>
            </a:r>
          </a:p>
          <a:p>
            <a:pPr marL="6858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Someone</a:t>
            </a:r>
            <a:r>
              <a:rPr lang="en-US" b="1" dirty="0" smtClean="0"/>
              <a:t> </a:t>
            </a:r>
            <a:r>
              <a:rPr lang="en-US" dirty="0"/>
              <a:t>living on our street </a:t>
            </a:r>
            <a:r>
              <a:rPr lang="en-US" b="1" dirty="0">
                <a:solidFill>
                  <a:srgbClr val="00B050"/>
                </a:solidFill>
              </a:rPr>
              <a:t>is</a:t>
            </a:r>
            <a:r>
              <a:rPr lang="en-US" b="1" dirty="0"/>
              <a:t> </a:t>
            </a:r>
            <a:r>
              <a:rPr lang="en-US" dirty="0"/>
              <a:t>building a new deck.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4</a:t>
            </a:r>
            <a:r>
              <a:rPr lang="en-US" dirty="0"/>
              <a:t>. The pronouns </a:t>
            </a:r>
            <a:r>
              <a:rPr lang="en-US" b="1" i="1" dirty="0">
                <a:solidFill>
                  <a:srgbClr val="FF0000"/>
                </a:solidFill>
              </a:rPr>
              <a:t>several, few, both, many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others</a:t>
            </a:r>
            <a:r>
              <a:rPr lang="en-US" b="1" i="1" dirty="0"/>
              <a:t> </a:t>
            </a:r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</a:rPr>
              <a:t>plural</a:t>
            </a:r>
            <a:r>
              <a:rPr lang="en-US" b="1" dirty="0"/>
              <a:t> </a:t>
            </a:r>
            <a:r>
              <a:rPr lang="en-US" dirty="0"/>
              <a:t>and require a </a:t>
            </a:r>
            <a:r>
              <a:rPr lang="en-US" dirty="0" smtClean="0"/>
              <a:t>verb </a:t>
            </a:r>
            <a:r>
              <a:rPr lang="en-US" b="1" u="sng" dirty="0" smtClean="0">
                <a:solidFill>
                  <a:srgbClr val="FF0000"/>
                </a:solidFill>
              </a:rPr>
              <a:t>without </a:t>
            </a:r>
            <a:r>
              <a:rPr lang="en-US" b="1" u="sng" dirty="0">
                <a:solidFill>
                  <a:srgbClr val="FF0000"/>
                </a:solidFill>
              </a:rPr>
              <a:t>an </a:t>
            </a:r>
            <a:r>
              <a:rPr lang="en-US" b="1" i="1" u="sng" dirty="0">
                <a:solidFill>
                  <a:srgbClr val="FF0000"/>
                </a:solidFill>
              </a:rPr>
              <a:t>-s </a:t>
            </a:r>
            <a:r>
              <a:rPr lang="en-US" dirty="0"/>
              <a:t>ending.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Examples</a:t>
            </a:r>
            <a:r>
              <a:rPr lang="en-US" dirty="0"/>
              <a:t>: </a:t>
            </a:r>
            <a:r>
              <a:rPr lang="en-US" b="1" dirty="0">
                <a:solidFill>
                  <a:srgbClr val="FF0000"/>
                </a:solidFill>
              </a:rPr>
              <a:t>Several</a:t>
            </a:r>
            <a:r>
              <a:rPr lang="en-US" b="1" dirty="0"/>
              <a:t> </a:t>
            </a:r>
            <a:r>
              <a:rPr lang="en-US" dirty="0"/>
              <a:t>of my friends </a:t>
            </a:r>
            <a:r>
              <a:rPr lang="en-US" b="1" dirty="0">
                <a:solidFill>
                  <a:srgbClr val="FF0000"/>
                </a:solidFill>
              </a:rPr>
              <a:t>work</a:t>
            </a:r>
            <a:r>
              <a:rPr lang="en-US" b="1" dirty="0"/>
              <a:t> </a:t>
            </a:r>
            <a:r>
              <a:rPr lang="en-US" dirty="0"/>
              <a:t>in the library.</a:t>
            </a:r>
          </a:p>
          <a:p>
            <a:pPr marL="68580" indent="0">
              <a:buNone/>
            </a:pPr>
            <a:r>
              <a:rPr lang="en-US" b="1" dirty="0" smtClean="0"/>
              <a:t>	        </a:t>
            </a:r>
            <a:r>
              <a:rPr lang="en-US" b="1" dirty="0" smtClean="0">
                <a:solidFill>
                  <a:srgbClr val="FF0000"/>
                </a:solidFill>
              </a:rPr>
              <a:t>Many</a:t>
            </a:r>
            <a:r>
              <a:rPr lang="en-US" b="1" dirty="0" smtClean="0"/>
              <a:t> </a:t>
            </a:r>
            <a:r>
              <a:rPr lang="en-US" dirty="0"/>
              <a:t>on the honor roll </a:t>
            </a:r>
            <a:r>
              <a:rPr lang="en-US" b="1" dirty="0">
                <a:solidFill>
                  <a:srgbClr val="FF0000"/>
                </a:solidFill>
              </a:rPr>
              <a:t>study</a:t>
            </a:r>
            <a:r>
              <a:rPr lang="en-US" b="1" dirty="0"/>
              <a:t> </a:t>
            </a:r>
            <a:r>
              <a:rPr lang="en-US" dirty="0"/>
              <a:t>long hours.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5</a:t>
            </a:r>
            <a:r>
              <a:rPr lang="en-US" dirty="0"/>
              <a:t>. The pronouns </a:t>
            </a:r>
            <a:r>
              <a:rPr lang="en-US" b="1" i="1" dirty="0"/>
              <a:t>some, any, none, all</a:t>
            </a:r>
            <a:r>
              <a:rPr lang="en-US" dirty="0"/>
              <a:t>, and </a:t>
            </a:r>
            <a:r>
              <a:rPr lang="en-US" b="1" i="1" dirty="0"/>
              <a:t>most </a:t>
            </a:r>
            <a:r>
              <a:rPr lang="en-US" dirty="0"/>
              <a:t>may be either singular or plural.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Examples</a:t>
            </a:r>
            <a:r>
              <a:rPr lang="en-US" dirty="0"/>
              <a:t>: </a:t>
            </a:r>
            <a:r>
              <a:rPr lang="en-US" b="1" dirty="0">
                <a:solidFill>
                  <a:srgbClr val="00B050"/>
                </a:solidFill>
              </a:rPr>
              <a:t>Some</a:t>
            </a:r>
            <a:r>
              <a:rPr lang="en-US" b="1" dirty="0"/>
              <a:t> </a:t>
            </a:r>
            <a:r>
              <a:rPr lang="en-US" dirty="0"/>
              <a:t>of the </a:t>
            </a:r>
            <a:r>
              <a:rPr lang="en-US" u="sng" dirty="0">
                <a:solidFill>
                  <a:srgbClr val="00B050"/>
                </a:solidFill>
              </a:rPr>
              <a:t>cake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was</a:t>
            </a:r>
            <a:r>
              <a:rPr lang="en-US" b="1" dirty="0"/>
              <a:t> </a:t>
            </a:r>
            <a:r>
              <a:rPr lang="en-US" dirty="0"/>
              <a:t>eaten.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b="1" dirty="0" smtClean="0"/>
              <a:t> </a:t>
            </a:r>
            <a:r>
              <a:rPr lang="en-US" dirty="0"/>
              <a:t>of the </a:t>
            </a:r>
            <a:r>
              <a:rPr lang="en-US" u="sng" dirty="0">
                <a:solidFill>
                  <a:srgbClr val="FF0000"/>
                </a:solidFill>
              </a:rPr>
              <a:t>contestants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were</a:t>
            </a:r>
            <a:r>
              <a:rPr lang="en-US" b="1" dirty="0"/>
              <a:t> </a:t>
            </a:r>
            <a:r>
              <a:rPr lang="en-US" dirty="0"/>
              <a:t>present.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7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024744" cy="7892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 BONNIE" pitchFamily="2" charset="0"/>
              </a:rPr>
              <a:t>Compound Subjects :</a:t>
            </a:r>
            <a:endParaRPr lang="en-US" sz="2800" b="1" dirty="0">
              <a:solidFill>
                <a:srgbClr val="0070C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  <a:ln w="28575">
            <a:solidFill>
              <a:srgbClr val="0070C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397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6. Every dog and cat (is, are) required to wear a tag certifying that it has been vaccinated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7. The cook and housekeeper (is, are) paid a larger salary than the gardener because of </a:t>
            </a:r>
            <a:r>
              <a:rPr lang="en-US" dirty="0" smtClean="0"/>
              <a:t>the extra </a:t>
            </a:r>
            <a:r>
              <a:rPr lang="en-US" dirty="0"/>
              <a:t>requirements of her job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8. Rain, snow, or fog (is, are) hazardous to beginning drivers.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9</a:t>
            </a:r>
            <a:r>
              <a:rPr lang="en-US" dirty="0"/>
              <a:t>. (Do, Does) dogs and monkeys have the ability to think?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10</a:t>
            </a:r>
            <a:r>
              <a:rPr lang="en-US" dirty="0"/>
              <a:t>. Both Jane and her brother (like, likes) riding horses.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5 – Hard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52800" y="914400"/>
            <a:ext cx="457200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68199" y="2209800"/>
            <a:ext cx="513401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25906" y="3733800"/>
            <a:ext cx="45690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4648200"/>
            <a:ext cx="685507" cy="457200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17142" y="5553634"/>
            <a:ext cx="758345" cy="385483"/>
          </a:xfrm>
          <a:prstGeom prst="ellipse">
            <a:avLst/>
          </a:prstGeom>
          <a:noFill/>
          <a:ln w="28575">
            <a:solidFill>
              <a:srgbClr val="FF9933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8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7-Point Star 1"/>
          <p:cNvSpPr/>
          <p:nvPr/>
        </p:nvSpPr>
        <p:spPr>
          <a:xfrm>
            <a:off x="707858" y="3715872"/>
            <a:ext cx="838200" cy="7620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65693" y="3801362"/>
            <a:ext cx="19812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Easy Tutorial Completed!</a:t>
            </a:r>
            <a:endParaRPr lang="en-US" sz="2000" b="1" dirty="0"/>
          </a:p>
        </p:txBody>
      </p:sp>
      <p:sp>
        <p:nvSpPr>
          <p:cNvPr id="9" name="Explosion 2 8"/>
          <p:cNvSpPr/>
          <p:nvPr/>
        </p:nvSpPr>
        <p:spPr>
          <a:xfrm>
            <a:off x="4397188" y="2438400"/>
            <a:ext cx="4495801" cy="3581400"/>
          </a:xfrm>
          <a:prstGeom prst="irregularSeal2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Quiz</a:t>
            </a:r>
          </a:p>
          <a:p>
            <a:pPr algn="ctr"/>
            <a:r>
              <a:rPr lang="en-US" sz="3200" b="1" dirty="0" smtClean="0"/>
              <a:t> Time!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65693" y="4726278"/>
            <a:ext cx="24384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Medium Tutorial Completed!</a:t>
            </a:r>
            <a:endParaRPr lang="en-US" sz="2000" b="1" dirty="0"/>
          </a:p>
        </p:txBody>
      </p:sp>
      <p:sp>
        <p:nvSpPr>
          <p:cNvPr id="8" name="7-Point Star 7"/>
          <p:cNvSpPr/>
          <p:nvPr/>
        </p:nvSpPr>
        <p:spPr>
          <a:xfrm>
            <a:off x="714582" y="4639322"/>
            <a:ext cx="838200" cy="7620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65693" y="5665857"/>
            <a:ext cx="24384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Hard Tutorial Completed!</a:t>
            </a:r>
            <a:endParaRPr lang="en-US" sz="2000" b="1" dirty="0"/>
          </a:p>
        </p:txBody>
      </p:sp>
      <p:sp>
        <p:nvSpPr>
          <p:cNvPr id="11" name="7-Point Star 10"/>
          <p:cNvSpPr/>
          <p:nvPr/>
        </p:nvSpPr>
        <p:spPr>
          <a:xfrm>
            <a:off x="732511" y="5647689"/>
            <a:ext cx="838200" cy="7620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99680" y="152400"/>
            <a:ext cx="320132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3 errors in Paragraph 1</a:t>
            </a:r>
          </a:p>
          <a:p>
            <a:r>
              <a:rPr lang="en-US" dirty="0" smtClean="0"/>
              <a:t>8 errors in paragraph 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3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4648200" cy="7892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ONNIE" pitchFamily="2" charset="0"/>
              </a:rPr>
              <a:t>Quiz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>
            <a:solidFill>
              <a:schemeClr val="bg1">
                <a:lumMod val="85000"/>
              </a:schemeClr>
            </a:solidFill>
          </a:ln>
          <a:effectLst>
            <a:glow rad="457200">
              <a:schemeClr val="tx1">
                <a:alpha val="40000"/>
              </a:schemeClr>
            </a:glow>
            <a:softEdge rad="762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Some of the sentences in the following passage have errors in subject-verb agreement. Draw </a:t>
            </a:r>
            <a:r>
              <a:rPr lang="en-US" sz="2200" dirty="0" smtClean="0">
                <a:solidFill>
                  <a:srgbClr val="FF0000"/>
                </a:solidFill>
              </a:rPr>
              <a:t>a line </a:t>
            </a:r>
            <a:r>
              <a:rPr lang="en-US" sz="2200" dirty="0">
                <a:solidFill>
                  <a:srgbClr val="FF0000"/>
                </a:solidFill>
              </a:rPr>
              <a:t>through each faulty verb and write the correct form above it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One </a:t>
            </a:r>
            <a:r>
              <a:rPr lang="en-US" sz="2800" dirty="0"/>
              <a:t>of the symbols of our nation consist of sticks tied in a bundle. 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These </a:t>
            </a:r>
            <a:r>
              <a:rPr lang="en-US" sz="2800" dirty="0"/>
              <a:t>sticks </a:t>
            </a:r>
            <a:r>
              <a:rPr lang="en-US" sz="2800" dirty="0" smtClean="0"/>
              <a:t>represent the </a:t>
            </a:r>
            <a:r>
              <a:rPr lang="en-US" sz="2800" dirty="0"/>
              <a:t>individual states, and the bundle represent the United States. 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symbol, like our </a:t>
            </a:r>
            <a:r>
              <a:rPr lang="en-US" sz="2800" dirty="0" smtClean="0"/>
              <a:t>flag, makes </a:t>
            </a:r>
            <a:r>
              <a:rPr lang="en-US" sz="2800" dirty="0"/>
              <a:t>a statement. The symbol means "United we stand; divided we fall."</a:t>
            </a:r>
            <a:endParaRPr lang="en-US" sz="2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82734" y="4648200"/>
            <a:ext cx="14702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79694" y="4463534"/>
            <a:ext cx="16763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represents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06389" y="4800600"/>
            <a:ext cx="1676345" cy="646331"/>
            <a:chOff x="1806389" y="4800600"/>
            <a:chExt cx="1676345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1806389" y="4800600"/>
              <a:ext cx="167634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3124200" y="4800600"/>
              <a:ext cx="0" cy="457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52400" y="2209800"/>
            <a:ext cx="1371600" cy="304799"/>
            <a:chOff x="2285945" y="2000406"/>
            <a:chExt cx="1676400" cy="523221"/>
          </a:xfrm>
        </p:grpSpPr>
        <p:sp>
          <p:nvSpPr>
            <p:cNvPr id="14" name="TextBox 13"/>
            <p:cNvSpPr txBox="1"/>
            <p:nvPr/>
          </p:nvSpPr>
          <p:spPr>
            <a:xfrm>
              <a:off x="2285945" y="2000406"/>
              <a:ext cx="1676400" cy="523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Single </a:t>
              </a:r>
              <a:endParaRPr lang="en-US" sz="1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Subject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81345" y="2057400"/>
              <a:ext cx="0" cy="43163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6239490" y="2819400"/>
            <a:ext cx="11612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48400" y="25908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consists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1" name="7-Point Star 20"/>
          <p:cNvSpPr/>
          <p:nvPr/>
        </p:nvSpPr>
        <p:spPr>
          <a:xfrm>
            <a:off x="-76200" y="5638800"/>
            <a:ext cx="838200" cy="7620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00"/>
            <a:ext cx="4572000" cy="7892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ONNIE" pitchFamily="2" charset="0"/>
              </a:rPr>
              <a:t>Quiz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>
            <a:solidFill>
              <a:schemeClr val="bg1">
                <a:lumMod val="85000"/>
              </a:schemeClr>
            </a:solidFill>
          </a:ln>
          <a:effectLst>
            <a:glow rad="457200">
              <a:schemeClr val="tx1">
                <a:alpha val="40000"/>
              </a:schemeClr>
            </a:glow>
            <a:softEdge rad="762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/>
              <a:t>The symbol and </a:t>
            </a:r>
            <a:r>
              <a:rPr lang="en-US" sz="2800" dirty="0" smtClean="0"/>
              <a:t>the statement </a:t>
            </a:r>
            <a:r>
              <a:rPr lang="en-US" sz="2800" dirty="0"/>
              <a:t>comes from an old story, one of the fables told by an ancient Greek storyteller </a:t>
            </a:r>
            <a:r>
              <a:rPr lang="en-US" sz="2800" dirty="0" smtClean="0"/>
              <a:t>named Aesop.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In this story, a man have several sons who are always quarreling with one another.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The father</a:t>
            </a:r>
            <a:r>
              <a:rPr lang="en-US" sz="2800" dirty="0"/>
              <a:t>, with frequent admonitions, try to get the sons to stop their arguing and fighting.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/>
              <a:t>But nothing </a:t>
            </a:r>
            <a:r>
              <a:rPr lang="en-US" sz="2800" dirty="0"/>
              <a:t>works.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endParaRPr lang="en-US" sz="2600" dirty="0" smtClean="0"/>
          </a:p>
          <a:p>
            <a:pPr marL="68580" indent="0">
              <a:buNone/>
            </a:pP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82008" y="2990165"/>
            <a:ext cx="7351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501126" y="2438400"/>
            <a:ext cx="1676345" cy="551765"/>
            <a:chOff x="1806389" y="4800600"/>
            <a:chExt cx="1676345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1806389" y="4800600"/>
              <a:ext cx="167634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124200" y="4895166"/>
              <a:ext cx="0" cy="5242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5972589" y="1219200"/>
            <a:ext cx="11612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99461" y="1034534"/>
            <a:ext cx="1107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Come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75013" y="277550"/>
            <a:ext cx="2442854" cy="862146"/>
            <a:chOff x="1775013" y="277550"/>
            <a:chExt cx="2442854" cy="862146"/>
          </a:xfrm>
        </p:grpSpPr>
        <p:grpSp>
          <p:nvGrpSpPr>
            <p:cNvPr id="17" name="Group 16"/>
            <p:cNvGrpSpPr/>
            <p:nvPr/>
          </p:nvGrpSpPr>
          <p:grpSpPr>
            <a:xfrm>
              <a:off x="1949795" y="277550"/>
              <a:ext cx="2268072" cy="862146"/>
              <a:chOff x="1949795" y="277550"/>
              <a:chExt cx="2268072" cy="86214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949795" y="277550"/>
                <a:ext cx="1676345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Compound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Subjects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3352800" y="708065"/>
                <a:ext cx="865067" cy="43163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/>
            <p:cNvCxnSpPr/>
            <p:nvPr/>
          </p:nvCxnSpPr>
          <p:spPr>
            <a:xfrm flipH="1">
              <a:off x="1775013" y="676689"/>
              <a:ext cx="542310" cy="43163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24781" y="3732212"/>
            <a:ext cx="1676345" cy="557600"/>
            <a:chOff x="824781" y="3732212"/>
            <a:chExt cx="1676345" cy="557600"/>
          </a:xfrm>
        </p:grpSpPr>
        <p:sp>
          <p:nvSpPr>
            <p:cNvPr id="25" name="TextBox 24"/>
            <p:cNvSpPr txBox="1"/>
            <p:nvPr/>
          </p:nvSpPr>
          <p:spPr>
            <a:xfrm>
              <a:off x="824781" y="3732212"/>
              <a:ext cx="1676345" cy="5517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08331" y="3842295"/>
              <a:ext cx="0" cy="44751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7106936" y="4495800"/>
            <a:ext cx="7351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17867" y="2805499"/>
            <a:ext cx="8381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has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82517" y="4289812"/>
            <a:ext cx="8381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t</a:t>
            </a:r>
            <a:r>
              <a:rPr lang="en-US" b="1" dirty="0" smtClean="0">
                <a:solidFill>
                  <a:srgbClr val="00B050"/>
                </a:solidFill>
              </a:rPr>
              <a:t>ries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0" name="7-Point Star 29"/>
          <p:cNvSpPr/>
          <p:nvPr/>
        </p:nvSpPr>
        <p:spPr>
          <a:xfrm>
            <a:off x="0" y="5650005"/>
            <a:ext cx="609600" cy="5334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29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00"/>
            <a:ext cx="4572000" cy="7892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ONNIE" pitchFamily="2" charset="0"/>
              </a:rPr>
              <a:t>Quiz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>
            <a:solidFill>
              <a:schemeClr val="bg1">
                <a:lumMod val="85000"/>
              </a:schemeClr>
            </a:solidFill>
          </a:ln>
          <a:effectLst>
            <a:glow rad="457200">
              <a:schemeClr val="tx1">
                <a:alpha val="40000"/>
              </a:schemeClr>
            </a:glow>
            <a:softEdge rad="762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 Finally</a:t>
            </a:r>
            <a:r>
              <a:rPr lang="en-US" sz="2800" dirty="0"/>
              <a:t>, the father decide to give his sons a practical lesson in the effects </a:t>
            </a:r>
            <a:r>
              <a:rPr lang="en-US" sz="2800" dirty="0" smtClean="0"/>
              <a:t>of disunity</a:t>
            </a:r>
            <a:r>
              <a:rPr lang="en-US" sz="2800" dirty="0"/>
              <a:t>. 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He </a:t>
            </a:r>
            <a:r>
              <a:rPr lang="en-US" sz="2800" dirty="0"/>
              <a:t>ask them to bring him a bundle of sticks. 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/>
              <a:t>Handing </a:t>
            </a:r>
            <a:r>
              <a:rPr lang="en-US" sz="2800" dirty="0"/>
              <a:t>the bundle to each of his </a:t>
            </a:r>
            <a:r>
              <a:rPr lang="en-US" sz="2800" dirty="0" smtClean="0"/>
              <a:t>sons, he </a:t>
            </a:r>
            <a:r>
              <a:rPr lang="en-US" sz="2800" dirty="0"/>
              <a:t>tells them to break it in two shorter pieces. </a:t>
            </a:r>
            <a:endParaRPr lang="en-US" sz="2800" dirty="0" smtClean="0"/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Each </a:t>
            </a:r>
            <a:r>
              <a:rPr lang="en-US" sz="2800" dirty="0"/>
              <a:t>of the sons try to break the bundle, but </a:t>
            </a:r>
            <a:r>
              <a:rPr lang="en-US" sz="2800" dirty="0" smtClean="0"/>
              <a:t>none of </a:t>
            </a:r>
            <a:r>
              <a:rPr lang="en-US" sz="2800" dirty="0"/>
              <a:t>them are able to do so.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2667000"/>
            <a:ext cx="3675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142592" y="482768"/>
            <a:ext cx="1676345" cy="593458"/>
            <a:chOff x="1447855" y="2509797"/>
            <a:chExt cx="1676345" cy="695170"/>
          </a:xfrm>
        </p:grpSpPr>
        <p:sp>
          <p:nvSpPr>
            <p:cNvPr id="5" name="TextBox 4"/>
            <p:cNvSpPr txBox="1"/>
            <p:nvPr/>
          </p:nvSpPr>
          <p:spPr>
            <a:xfrm>
              <a:off x="1447855" y="2509797"/>
              <a:ext cx="1676345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886663" y="2680751"/>
              <a:ext cx="0" cy="5242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3818937" y="1214718"/>
            <a:ext cx="116122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8937" y="1003157"/>
            <a:ext cx="1107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decides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131828" y="4335978"/>
            <a:ext cx="2110016" cy="721869"/>
            <a:chOff x="-2124807" y="-45616"/>
            <a:chExt cx="2110016" cy="721869"/>
          </a:xfrm>
        </p:grpSpPr>
        <p:grpSp>
          <p:nvGrpSpPr>
            <p:cNvPr id="17" name="Group 16"/>
            <p:cNvGrpSpPr/>
            <p:nvPr/>
          </p:nvGrpSpPr>
          <p:grpSpPr>
            <a:xfrm>
              <a:off x="-1853652" y="-45616"/>
              <a:ext cx="1838861" cy="721869"/>
              <a:chOff x="-1853652" y="-45616"/>
              <a:chExt cx="1838861" cy="721869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-1853652" y="-45616"/>
                <a:ext cx="1676345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Singular Subject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-469785" y="276433"/>
                <a:ext cx="454994" cy="39982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/>
            <p:cNvCxnSpPr/>
            <p:nvPr/>
          </p:nvCxnSpPr>
          <p:spPr>
            <a:xfrm flipH="1">
              <a:off x="-2124807" y="240574"/>
              <a:ext cx="542310" cy="43163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0684" y="1839475"/>
            <a:ext cx="1358098" cy="646331"/>
            <a:chOff x="80684" y="1839475"/>
            <a:chExt cx="1358098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80684" y="1839475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1219200" y="1938883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3451370" y="5181600"/>
            <a:ext cx="3675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19696" y="2436167"/>
            <a:ext cx="8381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asks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41844" y="4982309"/>
            <a:ext cx="8381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t</a:t>
            </a:r>
            <a:r>
              <a:rPr lang="en-US" b="1" dirty="0" smtClean="0">
                <a:solidFill>
                  <a:srgbClr val="00B050"/>
                </a:solidFill>
              </a:rPr>
              <a:t>ries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163020" y="2827457"/>
            <a:ext cx="1358098" cy="646331"/>
            <a:chOff x="7163020" y="2827457"/>
            <a:chExt cx="1358098" cy="646331"/>
          </a:xfrm>
        </p:grpSpPr>
        <p:sp>
          <p:nvSpPr>
            <p:cNvPr id="42" name="TextBox 41"/>
            <p:cNvSpPr txBox="1"/>
            <p:nvPr/>
          </p:nvSpPr>
          <p:spPr>
            <a:xfrm>
              <a:off x="7163020" y="2827457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8301536" y="2926864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7-Point Star 47"/>
          <p:cNvSpPr/>
          <p:nvPr/>
        </p:nvSpPr>
        <p:spPr>
          <a:xfrm>
            <a:off x="80684" y="3473788"/>
            <a:ext cx="609600" cy="5334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29" grpId="0" animBg="1"/>
      <p:bldP spid="4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00"/>
            <a:ext cx="4572000" cy="7892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ONNIE" pitchFamily="2" charset="0"/>
              </a:rPr>
              <a:t>Quiz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>
            <a:solidFill>
              <a:schemeClr val="bg1">
                <a:lumMod val="85000"/>
              </a:schemeClr>
            </a:solidFill>
          </a:ln>
          <a:effectLst>
            <a:glow rad="457200">
              <a:schemeClr val="tx1">
                <a:alpha val="40000"/>
              </a:schemeClr>
            </a:glow>
            <a:softEdge rad="762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/>
              <a:t>There is too much strength when the sticks has been tied together</a:t>
            </a:r>
            <a:r>
              <a:rPr lang="en-US" sz="2800" dirty="0" smtClean="0"/>
              <a:t>.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dirty="0"/>
              <a:t>Next the father unties the bundle and hand a single stick to each of his sons and ask each son </a:t>
            </a:r>
            <a:r>
              <a:rPr lang="en-US" sz="2800" dirty="0" smtClean="0"/>
              <a:t>to break </a:t>
            </a:r>
            <a:r>
              <a:rPr lang="en-US" sz="2800" dirty="0"/>
              <a:t>his stick. </a:t>
            </a:r>
            <a:endParaRPr lang="en-US" sz="2800" dirty="0" smtClean="0"/>
          </a:p>
          <a:p>
            <a:endParaRPr lang="en-US" sz="2800" dirty="0"/>
          </a:p>
          <a:p>
            <a:pPr marL="68580" indent="0">
              <a:buNone/>
            </a:pPr>
            <a:r>
              <a:rPr lang="en-US" sz="2800" dirty="0" smtClean="0"/>
              <a:t>Of </a:t>
            </a:r>
            <a:r>
              <a:rPr lang="en-US" sz="2800" dirty="0"/>
              <a:t>course, all of the sons is able to break the sticks easily.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292041" y="2667000"/>
            <a:ext cx="7779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316190" y="441075"/>
            <a:ext cx="1676345" cy="646331"/>
            <a:chOff x="1447855" y="2509797"/>
            <a:chExt cx="1676345" cy="757105"/>
          </a:xfrm>
        </p:grpSpPr>
        <p:sp>
          <p:nvSpPr>
            <p:cNvPr id="5" name="TextBox 4"/>
            <p:cNvSpPr txBox="1"/>
            <p:nvPr/>
          </p:nvSpPr>
          <p:spPr>
            <a:xfrm>
              <a:off x="1447855" y="2509797"/>
              <a:ext cx="1676345" cy="7571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plural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886663" y="2680751"/>
              <a:ext cx="0" cy="5242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7940507" y="1219200"/>
            <a:ext cx="6700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91201" y="957306"/>
            <a:ext cx="1107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have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271359" y="1918427"/>
            <a:ext cx="1487018" cy="646331"/>
            <a:chOff x="-48236" y="1907316"/>
            <a:chExt cx="1487018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-48236" y="1907316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1219200" y="1938883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>
            <a:off x="5176767" y="4572000"/>
            <a:ext cx="2194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54362" y="2482334"/>
            <a:ext cx="10324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hands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4380131"/>
            <a:ext cx="5752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are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758377" y="3694691"/>
            <a:ext cx="1358098" cy="646331"/>
            <a:chOff x="3758377" y="3694691"/>
            <a:chExt cx="1358098" cy="646331"/>
          </a:xfrm>
        </p:grpSpPr>
        <p:sp>
          <p:nvSpPr>
            <p:cNvPr id="42" name="TextBox 41"/>
            <p:cNvSpPr txBox="1"/>
            <p:nvPr/>
          </p:nvSpPr>
          <p:spPr>
            <a:xfrm>
              <a:off x="3758377" y="3694691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Plural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4869648" y="3794098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90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2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00"/>
            <a:ext cx="4572000" cy="7892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ONNIE" pitchFamily="2" charset="0"/>
              </a:rPr>
              <a:t>Quiz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>
            <a:solidFill>
              <a:schemeClr val="bg1">
                <a:lumMod val="85000"/>
              </a:schemeClr>
            </a:solidFill>
          </a:ln>
          <a:effectLst>
            <a:glow rad="457200">
              <a:schemeClr val="tx1">
                <a:alpha val="40000"/>
              </a:schemeClr>
            </a:glow>
            <a:softEdge rad="762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/>
              <a:t>The father then tell his sons, "You are like the sticks</a:t>
            </a:r>
            <a:r>
              <a:rPr lang="en-US" sz="2800" dirty="0" smtClean="0"/>
              <a:t>.</a:t>
            </a:r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r>
              <a:rPr lang="en-US" sz="2800" dirty="0"/>
              <a:t>If you are united like the bundle </a:t>
            </a:r>
            <a:r>
              <a:rPr lang="en-US" sz="2800" dirty="0" smtClean="0"/>
              <a:t>of sticks</a:t>
            </a:r>
            <a:r>
              <a:rPr lang="en-US" sz="2800" dirty="0"/>
              <a:t>, you are strong enough to withstand any attacks from enemies</a:t>
            </a:r>
            <a:r>
              <a:rPr lang="en-US" sz="2800" dirty="0" smtClean="0"/>
              <a:t>.</a:t>
            </a:r>
          </a:p>
          <a:p>
            <a:pPr marL="68580" indent="0">
              <a:buNone/>
            </a:pPr>
            <a:endParaRPr lang="en-US" sz="2800" b="1" dirty="0" smtClean="0"/>
          </a:p>
          <a:p>
            <a:pPr marL="68580" indent="0">
              <a:buNone/>
            </a:pPr>
            <a:r>
              <a:rPr lang="en-US" sz="2800" dirty="0" smtClean="0"/>
              <a:t>But </a:t>
            </a:r>
            <a:r>
              <a:rPr lang="en-US" sz="2800" dirty="0"/>
              <a:t>if there is </a:t>
            </a:r>
            <a:r>
              <a:rPr lang="en-US" sz="2800" dirty="0" smtClean="0"/>
              <a:t>quarreling and </a:t>
            </a:r>
            <a:r>
              <a:rPr lang="en-US" sz="2800" dirty="0"/>
              <a:t>fighting among you, your enemies will be able to defeat you easily."</a:t>
            </a:r>
            <a:endParaRPr lang="en-US" sz="2800" b="1" dirty="0" smtClean="0"/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472" y="1219200"/>
            <a:ext cx="6700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04639" y="1034534"/>
            <a:ext cx="1107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tells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066800" y="319920"/>
            <a:ext cx="1358098" cy="646331"/>
            <a:chOff x="-1252795" y="308809"/>
            <a:chExt cx="1358098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-1252795" y="308809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-114279" y="435717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07894" y="1866608"/>
            <a:ext cx="1358098" cy="646331"/>
            <a:chOff x="685800" y="1913965"/>
            <a:chExt cx="1358098" cy="646331"/>
          </a:xfrm>
        </p:grpSpPr>
        <p:sp>
          <p:nvSpPr>
            <p:cNvPr id="42" name="TextBox 41"/>
            <p:cNvSpPr txBox="1"/>
            <p:nvPr/>
          </p:nvSpPr>
          <p:spPr>
            <a:xfrm>
              <a:off x="685800" y="1913965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  <a:r>
                <a:rPr lang="en-US" b="1" dirty="0" smtClean="0">
                  <a:solidFill>
                    <a:srgbClr val="FF0000"/>
                  </a:solidFill>
                </a:rPr>
                <a:t>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1824316" y="2013372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390893" y="1866608"/>
            <a:ext cx="1358098" cy="646331"/>
            <a:chOff x="685800" y="1913965"/>
            <a:chExt cx="1358098" cy="646331"/>
          </a:xfrm>
        </p:grpSpPr>
        <p:sp>
          <p:nvSpPr>
            <p:cNvPr id="21" name="TextBox 20"/>
            <p:cNvSpPr txBox="1"/>
            <p:nvPr/>
          </p:nvSpPr>
          <p:spPr>
            <a:xfrm>
              <a:off x="685800" y="1913965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S</a:t>
              </a:r>
              <a:r>
                <a:rPr lang="en-US" b="1" dirty="0" smtClean="0">
                  <a:solidFill>
                    <a:srgbClr val="FF0000"/>
                  </a:solidFill>
                </a:rPr>
                <a:t>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1824316" y="2013372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7-Point Star 23"/>
          <p:cNvSpPr/>
          <p:nvPr/>
        </p:nvSpPr>
        <p:spPr>
          <a:xfrm>
            <a:off x="-53788" y="2819400"/>
            <a:ext cx="609600" cy="5334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7-Point Star 25"/>
          <p:cNvSpPr/>
          <p:nvPr/>
        </p:nvSpPr>
        <p:spPr>
          <a:xfrm>
            <a:off x="-116541" y="4572000"/>
            <a:ext cx="609600" cy="5334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315107" y="5117186"/>
            <a:ext cx="1358098" cy="646331"/>
            <a:chOff x="685800" y="1913965"/>
            <a:chExt cx="1358098" cy="646331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1913965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Plural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824316" y="1913965"/>
              <a:ext cx="0" cy="50809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261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6500"/>
            <a:ext cx="4572000" cy="7892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BONNIE" pitchFamily="2" charset="0"/>
              </a:rPr>
              <a:t>Quiz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ln w="28575">
            <a:solidFill>
              <a:schemeClr val="bg1">
                <a:lumMod val="85000"/>
              </a:schemeClr>
            </a:solidFill>
          </a:ln>
          <a:effectLst>
            <a:glow rad="457200">
              <a:schemeClr val="tx1">
                <a:alpha val="40000"/>
              </a:schemeClr>
            </a:glow>
            <a:softEdge rad="762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/>
              <a:t>The motto of </a:t>
            </a:r>
            <a:r>
              <a:rPr lang="en-US" sz="2800" dirty="0" smtClean="0"/>
              <a:t>the United </a:t>
            </a:r>
            <a:r>
              <a:rPr lang="en-US" sz="2800" dirty="0"/>
              <a:t>States mean the same thing. </a:t>
            </a:r>
            <a:endParaRPr lang="en-US" sz="2800" dirty="0" smtClean="0"/>
          </a:p>
          <a:p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individual states become strong when they are </a:t>
            </a:r>
            <a:r>
              <a:rPr lang="en-US" sz="2800" dirty="0" smtClean="0"/>
              <a:t>united, but </a:t>
            </a:r>
            <a:r>
              <a:rPr lang="en-US" sz="2800" dirty="0"/>
              <a:t>if they try to stand alone, they can be picked off one by one.</a:t>
            </a:r>
            <a:endParaRPr lang="en-US" sz="2800" b="1" dirty="0"/>
          </a:p>
          <a:p>
            <a:pPr marL="68580" indent="0">
              <a:buNone/>
            </a:pP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58495" y="1219200"/>
            <a:ext cx="6700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39804" y="1033644"/>
            <a:ext cx="11074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means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066800" y="319920"/>
            <a:ext cx="1358098" cy="646331"/>
            <a:chOff x="-1252795" y="308809"/>
            <a:chExt cx="1358098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-1252795" y="308809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Single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-114279" y="435717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712202" y="1866608"/>
            <a:ext cx="1358098" cy="646331"/>
            <a:chOff x="685800" y="1913965"/>
            <a:chExt cx="1358098" cy="646331"/>
          </a:xfrm>
        </p:grpSpPr>
        <p:sp>
          <p:nvSpPr>
            <p:cNvPr id="42" name="TextBox 41"/>
            <p:cNvSpPr txBox="1"/>
            <p:nvPr/>
          </p:nvSpPr>
          <p:spPr>
            <a:xfrm>
              <a:off x="685800" y="1913965"/>
              <a:ext cx="1358098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plural Subject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1824316" y="2013372"/>
              <a:ext cx="219582" cy="4475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7-Point Star 27"/>
          <p:cNvSpPr/>
          <p:nvPr/>
        </p:nvSpPr>
        <p:spPr>
          <a:xfrm>
            <a:off x="0" y="2564486"/>
            <a:ext cx="609600" cy="533400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3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Rule 1: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NOTE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The trick is in knowing whether the subject is singular or plural. The next trick is recognizing a singular or plural verb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i="1" dirty="0">
                <a:solidFill>
                  <a:srgbClr val="C00000"/>
                </a:solidFill>
              </a:rPr>
              <a:t>Hint</a:t>
            </a:r>
            <a:r>
              <a:rPr lang="en-US" i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Verbs do not form their plurals by adding an s as nouns do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b="1" i="1" dirty="0" smtClean="0"/>
          </a:p>
          <a:p>
            <a:pPr marL="6858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Example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/>
              <a:t>talks, </a:t>
            </a:r>
            <a:r>
              <a:rPr lang="en-US" i="1" dirty="0" smtClean="0"/>
              <a:t>talk</a:t>
            </a:r>
            <a:r>
              <a:rPr lang="en-US" dirty="0" smtClean="0"/>
              <a:t>  --- Which </a:t>
            </a:r>
            <a:r>
              <a:rPr lang="en-US" dirty="0"/>
              <a:t>one is the singular form?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1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86" y="402772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Easy Tutorial 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  <a:ln w="381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/>
              <a:t>1. Billy _______________ to buy a new skateboard. (want, wants)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Those two boys _______________ to buy new skateboards. (want, wants)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Grandpa _______________ a hamburger for dinner. (cook, cooks)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Grandma and Grandpa _______________ dinner together. (cook, cooks)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The dogs _______________ when the mail carrier comes. (growl, growls)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066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w</a:t>
            </a:r>
            <a:r>
              <a:rPr lang="en-US" sz="2400" b="1" dirty="0" smtClean="0">
                <a:solidFill>
                  <a:srgbClr val="FF9933"/>
                </a:solidFill>
              </a:rPr>
              <a:t>ants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133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w</a:t>
            </a:r>
            <a:r>
              <a:rPr lang="en-US" sz="2400" b="1" dirty="0" smtClean="0">
                <a:solidFill>
                  <a:srgbClr val="FF9933"/>
                </a:solidFill>
              </a:rPr>
              <a:t>ant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276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c</a:t>
            </a:r>
            <a:r>
              <a:rPr lang="en-US" sz="2400" b="1" dirty="0" smtClean="0">
                <a:solidFill>
                  <a:srgbClr val="FF9933"/>
                </a:solidFill>
              </a:rPr>
              <a:t>ooks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4419599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c</a:t>
            </a:r>
            <a:r>
              <a:rPr lang="en-US" sz="2400" b="1" dirty="0" smtClean="0">
                <a:solidFill>
                  <a:srgbClr val="FF9933"/>
                </a:solidFill>
              </a:rPr>
              <a:t>ook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5486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g</a:t>
            </a:r>
            <a:r>
              <a:rPr lang="en-US" sz="2400" b="1" dirty="0" smtClean="0">
                <a:solidFill>
                  <a:srgbClr val="FF9933"/>
                </a:solidFill>
              </a:rPr>
              <a:t>rowl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– Easy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86" y="402772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Easy Tutorial 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  <a:ln>
            <a:solidFill>
              <a:srgbClr val="92D05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/>
              <a:t>6. The brown dog _______________ when someone comes in. (growl, growls</a:t>
            </a:r>
            <a:r>
              <a:rPr lang="en-US" b="1" dirty="0" smtClean="0"/>
              <a:t>)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/>
              <a:t>7. All three computers ______________ when you turn them on. (beep, beeps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8</a:t>
            </a:r>
            <a:r>
              <a:rPr lang="en-US" b="1" dirty="0"/>
              <a:t>. That computer _______________ when you turn it on. (beep, beeps</a:t>
            </a:r>
            <a:r>
              <a:rPr lang="en-US" b="1" dirty="0" smtClean="0"/>
              <a:t>)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/>
              <a:t>9. The basketball _______________ across the court. (roll, rolls</a:t>
            </a:r>
            <a:r>
              <a:rPr lang="en-US" b="1" dirty="0" smtClean="0"/>
              <a:t>)</a:t>
            </a:r>
          </a:p>
          <a:p>
            <a:endParaRPr lang="en-US" b="1" dirty="0"/>
          </a:p>
          <a:p>
            <a:pPr marL="68580" indent="0">
              <a:buNone/>
            </a:pPr>
            <a:r>
              <a:rPr lang="en-US" b="1" dirty="0"/>
              <a:t>10. Three tennis balls _______________ across the court. (roll, rolls)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10531" y="1021838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g</a:t>
            </a:r>
            <a:r>
              <a:rPr lang="en-US" sz="2400" b="1" dirty="0" smtClean="0">
                <a:solidFill>
                  <a:srgbClr val="FF9933"/>
                </a:solidFill>
              </a:rPr>
              <a:t>rowls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2133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b</a:t>
            </a:r>
            <a:r>
              <a:rPr lang="en-US" sz="2400" b="1" dirty="0" smtClean="0">
                <a:solidFill>
                  <a:srgbClr val="FF9933"/>
                </a:solidFill>
              </a:rPr>
              <a:t>eep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9343" y="3276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b</a:t>
            </a:r>
            <a:r>
              <a:rPr lang="en-US" sz="2400" b="1" dirty="0" smtClean="0">
                <a:solidFill>
                  <a:srgbClr val="FF9933"/>
                </a:solidFill>
              </a:rPr>
              <a:t>eeps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9343" y="4419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r</a:t>
            </a:r>
            <a:r>
              <a:rPr lang="en-US" sz="2400" b="1" dirty="0" smtClean="0">
                <a:solidFill>
                  <a:srgbClr val="FF9933"/>
                </a:solidFill>
              </a:rPr>
              <a:t>olls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5562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9933"/>
                </a:solidFill>
              </a:rPr>
              <a:t>r</a:t>
            </a:r>
            <a:r>
              <a:rPr lang="en-US" sz="2400" b="1" dirty="0" smtClean="0">
                <a:solidFill>
                  <a:srgbClr val="FF9933"/>
                </a:solidFill>
              </a:rPr>
              <a:t>oll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Exercise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– Easy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5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Rule 1: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342" y="762000"/>
            <a:ext cx="8229600" cy="59436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dirty="0"/>
              <a:t>pronouns </a:t>
            </a:r>
            <a:r>
              <a:rPr lang="en-US" b="1" i="1" dirty="0">
                <a:solidFill>
                  <a:srgbClr val="FF0000"/>
                </a:solidFill>
              </a:rPr>
              <a:t>several</a:t>
            </a:r>
            <a:r>
              <a:rPr lang="en-US" b="1" i="1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few</a:t>
            </a:r>
            <a:r>
              <a:rPr lang="en-US" b="1" i="1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both</a:t>
            </a:r>
            <a:r>
              <a:rPr lang="en-US" b="1" i="1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many</a:t>
            </a:r>
            <a:r>
              <a:rPr lang="en-US" dirty="0"/>
              <a:t>, and </a:t>
            </a:r>
            <a:r>
              <a:rPr lang="en-US" b="1" i="1" dirty="0">
                <a:solidFill>
                  <a:srgbClr val="FF0000"/>
                </a:solidFill>
              </a:rPr>
              <a:t>others</a:t>
            </a:r>
            <a:r>
              <a:rPr lang="en-US" b="1" i="1" dirty="0"/>
              <a:t> </a:t>
            </a:r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</a:rPr>
              <a:t>plural</a:t>
            </a:r>
            <a:r>
              <a:rPr lang="en-US" b="1" dirty="0"/>
              <a:t> </a:t>
            </a:r>
            <a:r>
              <a:rPr lang="en-US" dirty="0"/>
              <a:t>and require a </a:t>
            </a:r>
            <a:r>
              <a:rPr lang="en-US" dirty="0" smtClean="0"/>
              <a:t>verb without </a:t>
            </a:r>
            <a:r>
              <a:rPr lang="en-US" dirty="0"/>
              <a:t>an </a:t>
            </a:r>
            <a:r>
              <a:rPr lang="en-US" b="1" i="1" dirty="0"/>
              <a:t>-s </a:t>
            </a:r>
            <a:r>
              <a:rPr lang="en-US" dirty="0"/>
              <a:t>ending.</a:t>
            </a:r>
          </a:p>
          <a:p>
            <a:pPr marL="68580" indent="0">
              <a:buNone/>
            </a:pPr>
            <a:endParaRPr lang="en-US" b="1" u="sng" dirty="0" smtClean="0"/>
          </a:p>
          <a:p>
            <a:pPr marL="68580" indent="0">
              <a:buNone/>
            </a:pPr>
            <a:r>
              <a:rPr lang="en-US" b="1" u="sng" dirty="0" smtClean="0"/>
              <a:t>Examples</a:t>
            </a:r>
            <a:r>
              <a:rPr lang="en-US" u="sng" dirty="0" smtClean="0"/>
              <a:t>: </a:t>
            </a:r>
          </a:p>
          <a:p>
            <a:pPr marL="6858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Several</a:t>
            </a:r>
            <a:r>
              <a:rPr lang="en-US" b="1" dirty="0" smtClean="0"/>
              <a:t> </a:t>
            </a:r>
            <a:r>
              <a:rPr lang="en-US" dirty="0"/>
              <a:t>of my friends </a:t>
            </a:r>
            <a:r>
              <a:rPr lang="en-US" b="1" dirty="0">
                <a:solidFill>
                  <a:srgbClr val="FF0000"/>
                </a:solidFill>
              </a:rPr>
              <a:t>work</a:t>
            </a:r>
            <a:r>
              <a:rPr lang="en-US" b="1" dirty="0"/>
              <a:t> </a:t>
            </a:r>
            <a:r>
              <a:rPr lang="en-US" dirty="0"/>
              <a:t>in the library.</a:t>
            </a:r>
          </a:p>
          <a:p>
            <a:pPr marL="68580" indent="0">
              <a:buNone/>
            </a:pPr>
            <a:r>
              <a:rPr lang="en-US" b="1" dirty="0" smtClean="0"/>
              <a:t>     </a:t>
            </a:r>
            <a:r>
              <a:rPr lang="en-US" b="1" dirty="0" smtClean="0">
                <a:solidFill>
                  <a:srgbClr val="00B050"/>
                </a:solidFill>
              </a:rPr>
              <a:t>Many</a:t>
            </a:r>
            <a:r>
              <a:rPr lang="en-US" b="1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honor roll </a:t>
            </a:r>
            <a:r>
              <a:rPr lang="en-US" b="1" dirty="0">
                <a:solidFill>
                  <a:srgbClr val="00B050"/>
                </a:solidFill>
              </a:rPr>
              <a:t>study</a:t>
            </a:r>
            <a:r>
              <a:rPr lang="en-US" b="1" dirty="0"/>
              <a:t> </a:t>
            </a:r>
            <a:r>
              <a:rPr lang="en-US" dirty="0"/>
              <a:t>long hours.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dirty="0"/>
              <a:t>pronouns </a:t>
            </a:r>
            <a:r>
              <a:rPr lang="en-US" b="1" i="1" dirty="0">
                <a:solidFill>
                  <a:srgbClr val="00B050"/>
                </a:solidFill>
              </a:rPr>
              <a:t>some, any, none, all</a:t>
            </a:r>
            <a:r>
              <a:rPr lang="en-US" dirty="0"/>
              <a:t>, and </a:t>
            </a:r>
            <a:r>
              <a:rPr lang="en-US" b="1" i="1" dirty="0">
                <a:solidFill>
                  <a:srgbClr val="00B050"/>
                </a:solidFill>
              </a:rPr>
              <a:t>most</a:t>
            </a:r>
            <a:r>
              <a:rPr lang="en-US" b="1" i="1" dirty="0"/>
              <a:t> </a:t>
            </a:r>
            <a:r>
              <a:rPr lang="en-US" dirty="0"/>
              <a:t>may be either singular or </a:t>
            </a:r>
            <a:r>
              <a:rPr lang="en-US" dirty="0" smtClean="0"/>
              <a:t>plural.</a:t>
            </a:r>
          </a:p>
          <a:p>
            <a:pPr marL="68580" indent="0">
              <a:buNone/>
            </a:pPr>
            <a:endParaRPr lang="en-US" b="1" u="sng" dirty="0" smtClean="0"/>
          </a:p>
          <a:p>
            <a:pPr marL="68580" indent="0">
              <a:buNone/>
            </a:pPr>
            <a:r>
              <a:rPr lang="en-US" b="1" u="sng" dirty="0" smtClean="0"/>
              <a:t>Examples</a:t>
            </a:r>
            <a:r>
              <a:rPr lang="en-US" dirty="0"/>
              <a:t>: </a:t>
            </a:r>
            <a:endParaRPr lang="en-US" dirty="0" smtClean="0"/>
          </a:p>
          <a:p>
            <a:pPr marL="6858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Some</a:t>
            </a:r>
            <a:r>
              <a:rPr lang="en-US" b="1" dirty="0" smtClean="0"/>
              <a:t> </a:t>
            </a:r>
            <a:r>
              <a:rPr lang="en-US" dirty="0"/>
              <a:t>of the cake </a:t>
            </a:r>
            <a:r>
              <a:rPr lang="en-US" b="1" dirty="0">
                <a:solidFill>
                  <a:srgbClr val="00B050"/>
                </a:solidFill>
              </a:rPr>
              <a:t>was</a:t>
            </a:r>
            <a:r>
              <a:rPr lang="en-US" b="1" dirty="0"/>
              <a:t> </a:t>
            </a:r>
            <a:r>
              <a:rPr lang="en-US" dirty="0"/>
              <a:t>eaten.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00B050"/>
                </a:solidFill>
              </a:rPr>
              <a:t>All</a:t>
            </a:r>
            <a:r>
              <a:rPr lang="en-US" b="1" dirty="0"/>
              <a:t> </a:t>
            </a:r>
            <a:r>
              <a:rPr lang="en-US" dirty="0"/>
              <a:t>of the contestants </a:t>
            </a:r>
            <a:r>
              <a:rPr lang="en-US" b="1" dirty="0">
                <a:solidFill>
                  <a:srgbClr val="00B050"/>
                </a:solidFill>
              </a:rPr>
              <a:t>were</a:t>
            </a:r>
            <a:r>
              <a:rPr lang="en-US" b="1" dirty="0"/>
              <a:t> </a:t>
            </a:r>
            <a:r>
              <a:rPr lang="en-US" dirty="0"/>
              <a:t>present.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Rules 2 &amp; 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2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Rule 1: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When a sentence has two or more subjects joined by </a:t>
            </a:r>
            <a:r>
              <a:rPr lang="en-US" b="1" i="1" dirty="0">
                <a:solidFill>
                  <a:srgbClr val="00B050"/>
                </a:solidFill>
              </a:rPr>
              <a:t>and</a:t>
            </a:r>
            <a:r>
              <a:rPr lang="en-US" b="1" dirty="0"/>
              <a:t>, </a:t>
            </a:r>
            <a:r>
              <a:rPr lang="en-US" dirty="0"/>
              <a:t>a verb without an </a:t>
            </a:r>
            <a:r>
              <a:rPr lang="en-US" b="1" i="1" dirty="0">
                <a:solidFill>
                  <a:srgbClr val="00B050"/>
                </a:solidFill>
              </a:rPr>
              <a:t>s</a:t>
            </a:r>
            <a:r>
              <a:rPr lang="en-US" b="1" i="1" dirty="0"/>
              <a:t> </a:t>
            </a:r>
            <a:r>
              <a:rPr lang="en-US" dirty="0"/>
              <a:t>is needed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/>
              <a:t>Examples</a:t>
            </a:r>
            <a:r>
              <a:rPr lang="en-US" dirty="0"/>
              <a:t>: </a:t>
            </a:r>
            <a:r>
              <a:rPr lang="en-US" b="1" dirty="0">
                <a:solidFill>
                  <a:srgbClr val="00B050"/>
                </a:solidFill>
              </a:rPr>
              <a:t>Students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rgbClr val="00B050"/>
                </a:solidFill>
              </a:rPr>
              <a:t>teachers </a:t>
            </a:r>
            <a:r>
              <a:rPr lang="en-US" b="1" u="sng" dirty="0">
                <a:solidFill>
                  <a:srgbClr val="00B050"/>
                </a:solidFill>
              </a:rPr>
              <a:t>park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in front of the auditorium.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Pizza</a:t>
            </a:r>
            <a:r>
              <a:rPr lang="en-US" b="1" dirty="0"/>
              <a:t>, cake </a:t>
            </a:r>
            <a:r>
              <a:rPr lang="en-US" dirty="0"/>
              <a:t>and </a:t>
            </a:r>
            <a:r>
              <a:rPr lang="en-US" b="1" dirty="0"/>
              <a:t>ice cream </a:t>
            </a:r>
            <a:r>
              <a:rPr lang="en-US" b="1" dirty="0" smtClean="0"/>
              <a:t>_______(has/have) </a:t>
            </a:r>
            <a:r>
              <a:rPr lang="en-US" dirty="0" smtClean="0"/>
              <a:t>always </a:t>
            </a:r>
            <a:r>
              <a:rPr lang="en-US" dirty="0"/>
              <a:t>been his favorite foods.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Rule # 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7142" y="3200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33"/>
                </a:solidFill>
              </a:rPr>
              <a:t>have</a:t>
            </a:r>
            <a:endParaRPr lang="en-US" sz="24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7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7024744" cy="87526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AR BONNIE" pitchFamily="2" charset="0"/>
              </a:rPr>
              <a:t>Rule 1:</a:t>
            </a:r>
            <a:endParaRPr lang="en-US" sz="5400" b="1" dirty="0">
              <a:solidFill>
                <a:srgbClr val="00B050"/>
              </a:solidFill>
              <a:latin typeface="AR BONNI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ln w="28575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When </a:t>
            </a:r>
            <a:r>
              <a:rPr lang="en-US" dirty="0"/>
              <a:t>a sentence has two or more subjects joined by </a:t>
            </a:r>
            <a:r>
              <a:rPr lang="en-US" b="1" i="1" dirty="0" smtClean="0"/>
              <a:t>or, </a:t>
            </a:r>
            <a:r>
              <a:rPr lang="en-US" dirty="0"/>
              <a:t>or </a:t>
            </a:r>
            <a:r>
              <a:rPr lang="en-US" b="1" i="1" dirty="0"/>
              <a:t>nor</a:t>
            </a:r>
            <a:r>
              <a:rPr lang="en-US" dirty="0"/>
              <a:t>, choose a verb that agrees </a:t>
            </a:r>
            <a:r>
              <a:rPr lang="en-US" dirty="0" smtClean="0"/>
              <a:t>with the </a:t>
            </a:r>
            <a:r>
              <a:rPr lang="en-US" dirty="0"/>
              <a:t>subject closest to it.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en-US" dirty="0"/>
              <a:t>Fudge or </a:t>
            </a:r>
            <a:r>
              <a:rPr lang="en-US" b="1" dirty="0">
                <a:solidFill>
                  <a:srgbClr val="FF0000"/>
                </a:solidFill>
              </a:rPr>
              <a:t>cookies are </a:t>
            </a:r>
            <a:r>
              <a:rPr lang="en-US" dirty="0"/>
              <a:t>a good choice for dessert.</a:t>
            </a:r>
          </a:p>
          <a:p>
            <a:pPr marL="68580" indent="0">
              <a:buNone/>
            </a:pPr>
            <a:r>
              <a:rPr lang="en-US" dirty="0" smtClean="0"/>
              <a:t> Neither Tammy </a:t>
            </a:r>
            <a:r>
              <a:rPr lang="en-US" dirty="0"/>
              <a:t>nor her </a:t>
            </a:r>
            <a:r>
              <a:rPr lang="en-US" b="1" dirty="0">
                <a:solidFill>
                  <a:srgbClr val="00B050"/>
                </a:solidFill>
              </a:rPr>
              <a:t>sister likes</a:t>
            </a:r>
            <a:r>
              <a:rPr lang="en-US" b="1" dirty="0"/>
              <a:t> </a:t>
            </a:r>
            <a:r>
              <a:rPr lang="en-US" dirty="0"/>
              <a:t>to travel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Cookies or fudge _______ a good choice for desert. 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Neither </a:t>
            </a:r>
            <a:r>
              <a:rPr lang="en-US" dirty="0" smtClean="0"/>
              <a:t>her sister nor Tammy </a:t>
            </a:r>
            <a:r>
              <a:rPr lang="en-US" b="1" dirty="0" smtClean="0">
                <a:solidFill>
                  <a:schemeClr val="tx1"/>
                </a:solidFill>
              </a:rPr>
              <a:t>_________</a:t>
            </a:r>
            <a:r>
              <a:rPr lang="en-US" dirty="0" smtClean="0"/>
              <a:t>to </a:t>
            </a:r>
            <a:r>
              <a:rPr lang="en-US" dirty="0"/>
              <a:t>travel.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3771" y="443858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33"/>
                </a:solidFill>
              </a:rPr>
              <a:t>is</a:t>
            </a:r>
            <a:endParaRPr lang="en-US" sz="2400" b="1" dirty="0">
              <a:solidFill>
                <a:srgbClr val="FF99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7142" y="92884"/>
            <a:ext cx="33528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Rule # 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490024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9933"/>
                </a:solidFill>
              </a:rPr>
              <a:t>likes</a:t>
            </a:r>
            <a:endParaRPr lang="en-US" sz="2400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1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7465</TotalTime>
  <Words>2787</Words>
  <Application>Microsoft Macintosh PowerPoint</Application>
  <PresentationFormat>On-screen Show (4:3)</PresentationFormat>
  <Paragraphs>397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Austin</vt:lpstr>
      <vt:lpstr>Subject-Verb Agreement</vt:lpstr>
      <vt:lpstr>Rule 1:</vt:lpstr>
      <vt:lpstr>Rule 1:</vt:lpstr>
      <vt:lpstr>Rule 1:</vt:lpstr>
      <vt:lpstr>Easy Tutorial </vt:lpstr>
      <vt:lpstr>Easy Tutorial </vt:lpstr>
      <vt:lpstr>Rule 1:</vt:lpstr>
      <vt:lpstr>Rule 1:</vt:lpstr>
      <vt:lpstr>Rule 1: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Delayed Subjects :</vt:lpstr>
      <vt:lpstr>Delayed Subjects :</vt:lpstr>
      <vt:lpstr>Delayed Subjects :</vt:lpstr>
      <vt:lpstr>Delayed Subjects :</vt:lpstr>
      <vt:lpstr>Delayed Subjects :</vt:lpstr>
      <vt:lpstr>PowerPoint Presentation</vt:lpstr>
      <vt:lpstr>Compound Subjects</vt:lpstr>
      <vt:lpstr>Compound Subjects</vt:lpstr>
      <vt:lpstr>Compound Subjects:</vt:lpstr>
      <vt:lpstr>Compound Subjects :</vt:lpstr>
      <vt:lpstr>Compound Subjects :</vt:lpstr>
      <vt:lpstr>Compound Exceptions</vt:lpstr>
      <vt:lpstr>Compound Subjects</vt:lpstr>
      <vt:lpstr>Compound Subjects :</vt:lpstr>
      <vt:lpstr>Compound Subjects :</vt:lpstr>
      <vt:lpstr>PowerPoint Presentation</vt:lpstr>
      <vt:lpstr>Quiz</vt:lpstr>
      <vt:lpstr>Quiz</vt:lpstr>
      <vt:lpstr>Quiz</vt:lpstr>
      <vt:lpstr>Quiz</vt:lpstr>
      <vt:lpstr>Quiz</vt:lpstr>
      <vt:lpstr>Quiz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Kathy Cawthon</cp:lastModifiedBy>
  <cp:revision>40</cp:revision>
  <dcterms:created xsi:type="dcterms:W3CDTF">2011-10-03T01:11:19Z</dcterms:created>
  <dcterms:modified xsi:type="dcterms:W3CDTF">2015-04-22T18:01:04Z</dcterms:modified>
</cp:coreProperties>
</file>